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E92E8-92CC-4388-9A1D-98E5F7FFADC1}" v="2090" dt="2020-10-29T09:23:09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9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1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FF78C-7AA5-4885-B139-8F91A09BA7A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E93B5FA-BAC6-42F3-8923-FEF7133EF978}">
      <dgm:prSet/>
      <dgm:spPr/>
      <dgm:t>
        <a:bodyPr/>
        <a:lstStyle/>
        <a:p>
          <a:r>
            <a:rPr lang="ru-RU"/>
            <a:t>1. Вступ</a:t>
          </a:r>
          <a:endParaRPr lang="en-US"/>
        </a:p>
      </dgm:t>
    </dgm:pt>
    <dgm:pt modelId="{FC18A298-83F1-48CF-9335-9DFF6766FF46}" type="parTrans" cxnId="{6337EE5D-4B73-450C-9C52-56F0FDB35A20}">
      <dgm:prSet/>
      <dgm:spPr/>
      <dgm:t>
        <a:bodyPr/>
        <a:lstStyle/>
        <a:p>
          <a:endParaRPr lang="en-US"/>
        </a:p>
      </dgm:t>
    </dgm:pt>
    <dgm:pt modelId="{0914D4A1-3ADC-4F57-B31C-F5DCC1471BD9}" type="sibTrans" cxnId="{6337EE5D-4B73-450C-9C52-56F0FDB35A20}">
      <dgm:prSet/>
      <dgm:spPr/>
      <dgm:t>
        <a:bodyPr/>
        <a:lstStyle/>
        <a:p>
          <a:endParaRPr lang="en-US"/>
        </a:p>
      </dgm:t>
    </dgm:pt>
    <dgm:pt modelId="{B270BB9F-2596-4BB9-8008-72E45AA5E084}">
      <dgm:prSet/>
      <dgm:spPr/>
      <dgm:t>
        <a:bodyPr/>
        <a:lstStyle/>
        <a:p>
          <a:r>
            <a:rPr lang="ru-RU"/>
            <a:t>2. Основна частина:</a:t>
          </a:r>
          <a:endParaRPr lang="en-US"/>
        </a:p>
      </dgm:t>
    </dgm:pt>
    <dgm:pt modelId="{9F898BF1-3451-4FCA-A633-DA69168CC15D}" type="parTrans" cxnId="{08CE8DBE-6370-427F-B6D3-1A971F06ABF6}">
      <dgm:prSet/>
      <dgm:spPr/>
      <dgm:t>
        <a:bodyPr/>
        <a:lstStyle/>
        <a:p>
          <a:endParaRPr lang="en-US"/>
        </a:p>
      </dgm:t>
    </dgm:pt>
    <dgm:pt modelId="{03C1B06A-BA26-45B5-94D4-759BA8096173}" type="sibTrans" cxnId="{08CE8DBE-6370-427F-B6D3-1A971F06ABF6}">
      <dgm:prSet/>
      <dgm:spPr/>
      <dgm:t>
        <a:bodyPr/>
        <a:lstStyle/>
        <a:p>
          <a:endParaRPr lang="en-US"/>
        </a:p>
      </dgm:t>
    </dgm:pt>
    <dgm:pt modelId="{83D5F264-6DC8-4E7E-B30F-4C51778A8BEA}">
      <dgm:prSet/>
      <dgm:spPr/>
      <dgm:t>
        <a:bodyPr/>
        <a:lstStyle/>
        <a:p>
          <a:r>
            <a:rPr lang="ru-RU"/>
            <a:t>2.1. Основні способи заробітку </a:t>
          </a:r>
          <a:endParaRPr lang="en-US"/>
        </a:p>
      </dgm:t>
    </dgm:pt>
    <dgm:pt modelId="{DB6B696B-0D6C-4FD6-A02A-170BA11BA113}" type="parTrans" cxnId="{1ED1B968-D159-460B-B131-5AB99F980FAE}">
      <dgm:prSet/>
      <dgm:spPr/>
      <dgm:t>
        <a:bodyPr/>
        <a:lstStyle/>
        <a:p>
          <a:endParaRPr lang="en-US"/>
        </a:p>
      </dgm:t>
    </dgm:pt>
    <dgm:pt modelId="{EB1E9F1A-A10B-4155-944F-058A769F3503}" type="sibTrans" cxnId="{1ED1B968-D159-460B-B131-5AB99F980FAE}">
      <dgm:prSet/>
      <dgm:spPr/>
      <dgm:t>
        <a:bodyPr/>
        <a:lstStyle/>
        <a:p>
          <a:endParaRPr lang="en-US"/>
        </a:p>
      </dgm:t>
    </dgm:pt>
    <dgm:pt modelId="{FBBF37F6-A05C-422F-B451-4F2B36CDC219}">
      <dgm:prSet/>
      <dgm:spPr/>
      <dgm:t>
        <a:bodyPr/>
        <a:lstStyle/>
        <a:p>
          <a:r>
            <a:rPr lang="ru-RU"/>
            <a:t>2.2. Алгоритми реалізації</a:t>
          </a:r>
          <a:endParaRPr lang="en-US"/>
        </a:p>
      </dgm:t>
    </dgm:pt>
    <dgm:pt modelId="{7D1892B4-9FBD-40E4-91BB-3CA6664C045B}" type="parTrans" cxnId="{8C0B5DA6-BA6B-441D-954F-EFF90205CF28}">
      <dgm:prSet/>
      <dgm:spPr/>
      <dgm:t>
        <a:bodyPr/>
        <a:lstStyle/>
        <a:p>
          <a:endParaRPr lang="en-US"/>
        </a:p>
      </dgm:t>
    </dgm:pt>
    <dgm:pt modelId="{B5C05236-227D-4909-9FBA-45D337DBF22B}" type="sibTrans" cxnId="{8C0B5DA6-BA6B-441D-954F-EFF90205CF28}">
      <dgm:prSet/>
      <dgm:spPr/>
      <dgm:t>
        <a:bodyPr/>
        <a:lstStyle/>
        <a:p>
          <a:endParaRPr lang="en-US"/>
        </a:p>
      </dgm:t>
    </dgm:pt>
    <dgm:pt modelId="{32AF5E4A-616A-4932-AF90-D6D53761057F}">
      <dgm:prSet/>
      <dgm:spPr/>
      <dgm:t>
        <a:bodyPr/>
        <a:lstStyle/>
        <a:p>
          <a:r>
            <a:rPr lang="ru-RU"/>
            <a:t>2.3. Як заощаджувати під час кризи</a:t>
          </a:r>
          <a:endParaRPr lang="en-US"/>
        </a:p>
      </dgm:t>
    </dgm:pt>
    <dgm:pt modelId="{5B82A32E-0828-4A0F-B3EE-FEEE19F7F950}" type="parTrans" cxnId="{538E05BC-4A4B-4F02-8F46-66EAF528D310}">
      <dgm:prSet/>
      <dgm:spPr/>
      <dgm:t>
        <a:bodyPr/>
        <a:lstStyle/>
        <a:p>
          <a:endParaRPr lang="en-US"/>
        </a:p>
      </dgm:t>
    </dgm:pt>
    <dgm:pt modelId="{2747F301-C6A4-4D29-8135-965CE7F75220}" type="sibTrans" cxnId="{538E05BC-4A4B-4F02-8F46-66EAF528D310}">
      <dgm:prSet/>
      <dgm:spPr/>
      <dgm:t>
        <a:bodyPr/>
        <a:lstStyle/>
        <a:p>
          <a:endParaRPr lang="en-US"/>
        </a:p>
      </dgm:t>
    </dgm:pt>
    <dgm:pt modelId="{394B2932-3616-4C4E-ACB0-5FE68984086D}">
      <dgm:prSet/>
      <dgm:spPr/>
      <dgm:t>
        <a:bodyPr/>
        <a:lstStyle/>
        <a:p>
          <a:r>
            <a:rPr lang="ru-RU"/>
            <a:t>3. Висновки</a:t>
          </a:r>
          <a:endParaRPr lang="en-US"/>
        </a:p>
      </dgm:t>
    </dgm:pt>
    <dgm:pt modelId="{2537DF28-55FA-49BA-A246-9DA1BB0C08EF}" type="parTrans" cxnId="{C316817D-0EBA-4809-AD03-E394AA1431B2}">
      <dgm:prSet/>
      <dgm:spPr/>
      <dgm:t>
        <a:bodyPr/>
        <a:lstStyle/>
        <a:p>
          <a:endParaRPr lang="en-US"/>
        </a:p>
      </dgm:t>
    </dgm:pt>
    <dgm:pt modelId="{5D2BF18A-3009-4B08-A759-072922D2353A}" type="sibTrans" cxnId="{C316817D-0EBA-4809-AD03-E394AA1431B2}">
      <dgm:prSet/>
      <dgm:spPr/>
      <dgm:t>
        <a:bodyPr/>
        <a:lstStyle/>
        <a:p>
          <a:endParaRPr lang="en-US"/>
        </a:p>
      </dgm:t>
    </dgm:pt>
    <dgm:pt modelId="{3114EC7B-6173-4BB8-A9FE-C8E307DD5B3C}">
      <dgm:prSet/>
      <dgm:spPr/>
      <dgm:t>
        <a:bodyPr/>
        <a:lstStyle/>
        <a:p>
          <a:r>
            <a:rPr lang="ru-RU"/>
            <a:t>4. Використані джерела </a:t>
          </a:r>
          <a:endParaRPr lang="en-US"/>
        </a:p>
      </dgm:t>
    </dgm:pt>
    <dgm:pt modelId="{4E489FFA-312F-40AD-B9C8-A6DEA2D8E7A1}" type="parTrans" cxnId="{B451D93B-9745-4B62-AFC3-B7A399644824}">
      <dgm:prSet/>
      <dgm:spPr/>
      <dgm:t>
        <a:bodyPr/>
        <a:lstStyle/>
        <a:p>
          <a:endParaRPr lang="en-US"/>
        </a:p>
      </dgm:t>
    </dgm:pt>
    <dgm:pt modelId="{194FF88C-49A6-42C2-85AF-BD0130B573EE}" type="sibTrans" cxnId="{B451D93B-9745-4B62-AFC3-B7A399644824}">
      <dgm:prSet/>
      <dgm:spPr/>
      <dgm:t>
        <a:bodyPr/>
        <a:lstStyle/>
        <a:p>
          <a:endParaRPr lang="en-US"/>
        </a:p>
      </dgm:t>
    </dgm:pt>
    <dgm:pt modelId="{494B7872-F067-4909-A838-CCCEB9A176C9}" type="pres">
      <dgm:prSet presAssocID="{8A9FF78C-7AA5-4885-B139-8F91A09BA7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C5AF0A-E201-46C9-AD4B-136BA4FA200C}" type="pres">
      <dgm:prSet presAssocID="{5E93B5FA-BAC6-42F3-8923-FEF7133EF978}" presName="linNode" presStyleCnt="0"/>
      <dgm:spPr/>
    </dgm:pt>
    <dgm:pt modelId="{CA21A1FF-7F19-49FC-A113-45055EEA319B}" type="pres">
      <dgm:prSet presAssocID="{5E93B5FA-BAC6-42F3-8923-FEF7133EF978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644B0-A58D-4414-9CF6-8D9921FCAB91}" type="pres">
      <dgm:prSet presAssocID="{0914D4A1-3ADC-4F57-B31C-F5DCC1471BD9}" presName="sp" presStyleCnt="0"/>
      <dgm:spPr/>
    </dgm:pt>
    <dgm:pt modelId="{CF307986-0484-4C50-A79F-E6FA9BCD6DD3}" type="pres">
      <dgm:prSet presAssocID="{B270BB9F-2596-4BB9-8008-72E45AA5E084}" presName="linNode" presStyleCnt="0"/>
      <dgm:spPr/>
    </dgm:pt>
    <dgm:pt modelId="{6C2E4E69-2CEF-482A-ACC5-221573E57D45}" type="pres">
      <dgm:prSet presAssocID="{B270BB9F-2596-4BB9-8008-72E45AA5E084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33D5B6-B936-4FBE-A255-AC19D570F163}" type="pres">
      <dgm:prSet presAssocID="{03C1B06A-BA26-45B5-94D4-759BA8096173}" presName="sp" presStyleCnt="0"/>
      <dgm:spPr/>
    </dgm:pt>
    <dgm:pt modelId="{20A69BE7-A96C-48C7-991E-BE47E48D9E7D}" type="pres">
      <dgm:prSet presAssocID="{83D5F264-6DC8-4E7E-B30F-4C51778A8BEA}" presName="linNode" presStyleCnt="0"/>
      <dgm:spPr/>
    </dgm:pt>
    <dgm:pt modelId="{55741BD3-6773-4636-A10B-11ADBCB64305}" type="pres">
      <dgm:prSet presAssocID="{83D5F264-6DC8-4E7E-B30F-4C51778A8BEA}" presName="parentText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2AACCC-F8F7-4ED8-A51F-48CE96790648}" type="pres">
      <dgm:prSet presAssocID="{EB1E9F1A-A10B-4155-944F-058A769F3503}" presName="sp" presStyleCnt="0"/>
      <dgm:spPr/>
    </dgm:pt>
    <dgm:pt modelId="{97F7B7C8-9A84-461B-9F09-2742901CBE0D}" type="pres">
      <dgm:prSet presAssocID="{FBBF37F6-A05C-422F-B451-4F2B36CDC219}" presName="linNode" presStyleCnt="0"/>
      <dgm:spPr/>
    </dgm:pt>
    <dgm:pt modelId="{B5BF0012-4341-4702-A01D-DDBEA04AB755}" type="pres">
      <dgm:prSet presAssocID="{FBBF37F6-A05C-422F-B451-4F2B36CDC219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9E8DEE-F196-404C-BBA6-485ECAE1F7B2}" type="pres">
      <dgm:prSet presAssocID="{B5C05236-227D-4909-9FBA-45D337DBF22B}" presName="sp" presStyleCnt="0"/>
      <dgm:spPr/>
    </dgm:pt>
    <dgm:pt modelId="{DB58EAAF-04CB-4538-91C3-097B89AF5476}" type="pres">
      <dgm:prSet presAssocID="{32AF5E4A-616A-4932-AF90-D6D53761057F}" presName="linNode" presStyleCnt="0"/>
      <dgm:spPr/>
    </dgm:pt>
    <dgm:pt modelId="{2285A76E-D4B1-4FE7-BDB3-BBE0B1596E56}" type="pres">
      <dgm:prSet presAssocID="{32AF5E4A-616A-4932-AF90-D6D53761057F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22EE58-5AE7-4140-833C-D1ED432D2A0E}" type="pres">
      <dgm:prSet presAssocID="{2747F301-C6A4-4D29-8135-965CE7F75220}" presName="sp" presStyleCnt="0"/>
      <dgm:spPr/>
    </dgm:pt>
    <dgm:pt modelId="{48017269-731A-4F0D-84C3-CDB5FE9378DB}" type="pres">
      <dgm:prSet presAssocID="{394B2932-3616-4C4E-ACB0-5FE68984086D}" presName="linNode" presStyleCnt="0"/>
      <dgm:spPr/>
    </dgm:pt>
    <dgm:pt modelId="{82DC1A3B-FFD0-48E5-88F2-DC14B56E4E7D}" type="pres">
      <dgm:prSet presAssocID="{394B2932-3616-4C4E-ACB0-5FE68984086D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57CBB-D7AF-4937-8F26-7AC0855F3D9B}" type="pres">
      <dgm:prSet presAssocID="{5D2BF18A-3009-4B08-A759-072922D2353A}" presName="sp" presStyleCnt="0"/>
      <dgm:spPr/>
    </dgm:pt>
    <dgm:pt modelId="{D07D8975-80FE-4EF2-B1DE-A8F3F0F4C944}" type="pres">
      <dgm:prSet presAssocID="{3114EC7B-6173-4BB8-A9FE-C8E307DD5B3C}" presName="linNode" presStyleCnt="0"/>
      <dgm:spPr/>
    </dgm:pt>
    <dgm:pt modelId="{11C63300-652F-495F-95B5-88B7F87D0FA4}" type="pres">
      <dgm:prSet presAssocID="{3114EC7B-6173-4BB8-A9FE-C8E307DD5B3C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521E8E-BA4A-4D0B-9F76-C7D80EA74D13}" type="presOf" srcId="{83D5F264-6DC8-4E7E-B30F-4C51778A8BEA}" destId="{55741BD3-6773-4636-A10B-11ADBCB64305}" srcOrd="0" destOrd="0" presId="urn:microsoft.com/office/officeart/2005/8/layout/vList5"/>
    <dgm:cxn modelId="{6337EE5D-4B73-450C-9C52-56F0FDB35A20}" srcId="{8A9FF78C-7AA5-4885-B139-8F91A09BA7A9}" destId="{5E93B5FA-BAC6-42F3-8923-FEF7133EF978}" srcOrd="0" destOrd="0" parTransId="{FC18A298-83F1-48CF-9335-9DFF6766FF46}" sibTransId="{0914D4A1-3ADC-4F57-B31C-F5DCC1471BD9}"/>
    <dgm:cxn modelId="{1ED1B968-D159-460B-B131-5AB99F980FAE}" srcId="{8A9FF78C-7AA5-4885-B139-8F91A09BA7A9}" destId="{83D5F264-6DC8-4E7E-B30F-4C51778A8BEA}" srcOrd="2" destOrd="0" parTransId="{DB6B696B-0D6C-4FD6-A02A-170BA11BA113}" sibTransId="{EB1E9F1A-A10B-4155-944F-058A769F3503}"/>
    <dgm:cxn modelId="{E761258C-526B-43B7-A52C-B24D58E6AD08}" type="presOf" srcId="{FBBF37F6-A05C-422F-B451-4F2B36CDC219}" destId="{B5BF0012-4341-4702-A01D-DDBEA04AB755}" srcOrd="0" destOrd="0" presId="urn:microsoft.com/office/officeart/2005/8/layout/vList5"/>
    <dgm:cxn modelId="{B451D93B-9745-4B62-AFC3-B7A399644824}" srcId="{8A9FF78C-7AA5-4885-B139-8F91A09BA7A9}" destId="{3114EC7B-6173-4BB8-A9FE-C8E307DD5B3C}" srcOrd="6" destOrd="0" parTransId="{4E489FFA-312F-40AD-B9C8-A6DEA2D8E7A1}" sibTransId="{194FF88C-49A6-42C2-85AF-BD0130B573EE}"/>
    <dgm:cxn modelId="{8C0B5DA6-BA6B-441D-954F-EFF90205CF28}" srcId="{8A9FF78C-7AA5-4885-B139-8F91A09BA7A9}" destId="{FBBF37F6-A05C-422F-B451-4F2B36CDC219}" srcOrd="3" destOrd="0" parTransId="{7D1892B4-9FBD-40E4-91BB-3CA6664C045B}" sibTransId="{B5C05236-227D-4909-9FBA-45D337DBF22B}"/>
    <dgm:cxn modelId="{C316817D-0EBA-4809-AD03-E394AA1431B2}" srcId="{8A9FF78C-7AA5-4885-B139-8F91A09BA7A9}" destId="{394B2932-3616-4C4E-ACB0-5FE68984086D}" srcOrd="5" destOrd="0" parTransId="{2537DF28-55FA-49BA-A246-9DA1BB0C08EF}" sibTransId="{5D2BF18A-3009-4B08-A759-072922D2353A}"/>
    <dgm:cxn modelId="{538E05BC-4A4B-4F02-8F46-66EAF528D310}" srcId="{8A9FF78C-7AA5-4885-B139-8F91A09BA7A9}" destId="{32AF5E4A-616A-4932-AF90-D6D53761057F}" srcOrd="4" destOrd="0" parTransId="{5B82A32E-0828-4A0F-B3EE-FEEE19F7F950}" sibTransId="{2747F301-C6A4-4D29-8135-965CE7F75220}"/>
    <dgm:cxn modelId="{08CE8DBE-6370-427F-B6D3-1A971F06ABF6}" srcId="{8A9FF78C-7AA5-4885-B139-8F91A09BA7A9}" destId="{B270BB9F-2596-4BB9-8008-72E45AA5E084}" srcOrd="1" destOrd="0" parTransId="{9F898BF1-3451-4FCA-A633-DA69168CC15D}" sibTransId="{03C1B06A-BA26-45B5-94D4-759BA8096173}"/>
    <dgm:cxn modelId="{70CFB805-C847-40FA-9F26-ACB5197863A7}" type="presOf" srcId="{8A9FF78C-7AA5-4885-B139-8F91A09BA7A9}" destId="{494B7872-F067-4909-A838-CCCEB9A176C9}" srcOrd="0" destOrd="0" presId="urn:microsoft.com/office/officeart/2005/8/layout/vList5"/>
    <dgm:cxn modelId="{C94306D9-0246-4EA9-AA05-9091B2CF047E}" type="presOf" srcId="{5E93B5FA-BAC6-42F3-8923-FEF7133EF978}" destId="{CA21A1FF-7F19-49FC-A113-45055EEA319B}" srcOrd="0" destOrd="0" presId="urn:microsoft.com/office/officeart/2005/8/layout/vList5"/>
    <dgm:cxn modelId="{59CB72FB-BDB5-4909-A36A-C6C338773665}" type="presOf" srcId="{394B2932-3616-4C4E-ACB0-5FE68984086D}" destId="{82DC1A3B-FFD0-48E5-88F2-DC14B56E4E7D}" srcOrd="0" destOrd="0" presId="urn:microsoft.com/office/officeart/2005/8/layout/vList5"/>
    <dgm:cxn modelId="{E92D9D78-AF55-46F2-BF23-A3F5867282C3}" type="presOf" srcId="{32AF5E4A-616A-4932-AF90-D6D53761057F}" destId="{2285A76E-D4B1-4FE7-BDB3-BBE0B1596E56}" srcOrd="0" destOrd="0" presId="urn:microsoft.com/office/officeart/2005/8/layout/vList5"/>
    <dgm:cxn modelId="{9F015F0A-49DE-41FA-A1E5-A04A704F2B83}" type="presOf" srcId="{3114EC7B-6173-4BB8-A9FE-C8E307DD5B3C}" destId="{11C63300-652F-495F-95B5-88B7F87D0FA4}" srcOrd="0" destOrd="0" presId="urn:microsoft.com/office/officeart/2005/8/layout/vList5"/>
    <dgm:cxn modelId="{E0FDBCE5-6145-4C89-A7B3-42B05F241AA7}" type="presOf" srcId="{B270BB9F-2596-4BB9-8008-72E45AA5E084}" destId="{6C2E4E69-2CEF-482A-ACC5-221573E57D45}" srcOrd="0" destOrd="0" presId="urn:microsoft.com/office/officeart/2005/8/layout/vList5"/>
    <dgm:cxn modelId="{3564BDA1-2CE2-4A40-BD44-3E0934253D36}" type="presParOf" srcId="{494B7872-F067-4909-A838-CCCEB9A176C9}" destId="{5FC5AF0A-E201-46C9-AD4B-136BA4FA200C}" srcOrd="0" destOrd="0" presId="urn:microsoft.com/office/officeart/2005/8/layout/vList5"/>
    <dgm:cxn modelId="{24B8C7B6-C26D-4FDD-A3D9-BAC92E972C1C}" type="presParOf" srcId="{5FC5AF0A-E201-46C9-AD4B-136BA4FA200C}" destId="{CA21A1FF-7F19-49FC-A113-45055EEA319B}" srcOrd="0" destOrd="0" presId="urn:microsoft.com/office/officeart/2005/8/layout/vList5"/>
    <dgm:cxn modelId="{B3539817-2C8E-4752-857F-F6B570EA29D5}" type="presParOf" srcId="{494B7872-F067-4909-A838-CCCEB9A176C9}" destId="{B4C644B0-A58D-4414-9CF6-8D9921FCAB91}" srcOrd="1" destOrd="0" presId="urn:microsoft.com/office/officeart/2005/8/layout/vList5"/>
    <dgm:cxn modelId="{CA053F48-413D-4D08-B2B0-AE7040670C8A}" type="presParOf" srcId="{494B7872-F067-4909-A838-CCCEB9A176C9}" destId="{CF307986-0484-4C50-A79F-E6FA9BCD6DD3}" srcOrd="2" destOrd="0" presId="urn:microsoft.com/office/officeart/2005/8/layout/vList5"/>
    <dgm:cxn modelId="{632A388C-6CCF-472C-B354-2DFFBA8DBC02}" type="presParOf" srcId="{CF307986-0484-4C50-A79F-E6FA9BCD6DD3}" destId="{6C2E4E69-2CEF-482A-ACC5-221573E57D45}" srcOrd="0" destOrd="0" presId="urn:microsoft.com/office/officeart/2005/8/layout/vList5"/>
    <dgm:cxn modelId="{BD2EC78A-1527-45A1-99A7-13E0D2B4FC2E}" type="presParOf" srcId="{494B7872-F067-4909-A838-CCCEB9A176C9}" destId="{CA33D5B6-B936-4FBE-A255-AC19D570F163}" srcOrd="3" destOrd="0" presId="urn:microsoft.com/office/officeart/2005/8/layout/vList5"/>
    <dgm:cxn modelId="{3B38608B-1563-47D5-8741-12CD7DC15CAE}" type="presParOf" srcId="{494B7872-F067-4909-A838-CCCEB9A176C9}" destId="{20A69BE7-A96C-48C7-991E-BE47E48D9E7D}" srcOrd="4" destOrd="0" presId="urn:microsoft.com/office/officeart/2005/8/layout/vList5"/>
    <dgm:cxn modelId="{1EF205F4-BA0E-4F0C-8A79-6BCA0A70A4D8}" type="presParOf" srcId="{20A69BE7-A96C-48C7-991E-BE47E48D9E7D}" destId="{55741BD3-6773-4636-A10B-11ADBCB64305}" srcOrd="0" destOrd="0" presId="urn:microsoft.com/office/officeart/2005/8/layout/vList5"/>
    <dgm:cxn modelId="{FC16D5A3-DEAF-4381-B978-2FCC905F7C36}" type="presParOf" srcId="{494B7872-F067-4909-A838-CCCEB9A176C9}" destId="{032AACCC-F8F7-4ED8-A51F-48CE96790648}" srcOrd="5" destOrd="0" presId="urn:microsoft.com/office/officeart/2005/8/layout/vList5"/>
    <dgm:cxn modelId="{E889AF20-8DE1-451B-9759-B697A9003144}" type="presParOf" srcId="{494B7872-F067-4909-A838-CCCEB9A176C9}" destId="{97F7B7C8-9A84-461B-9F09-2742901CBE0D}" srcOrd="6" destOrd="0" presId="urn:microsoft.com/office/officeart/2005/8/layout/vList5"/>
    <dgm:cxn modelId="{461600FD-2F40-446E-9D41-0DE2330665F1}" type="presParOf" srcId="{97F7B7C8-9A84-461B-9F09-2742901CBE0D}" destId="{B5BF0012-4341-4702-A01D-DDBEA04AB755}" srcOrd="0" destOrd="0" presId="urn:microsoft.com/office/officeart/2005/8/layout/vList5"/>
    <dgm:cxn modelId="{E831B92E-1E8E-46E1-B7A8-601FE9A11A5B}" type="presParOf" srcId="{494B7872-F067-4909-A838-CCCEB9A176C9}" destId="{5C9E8DEE-F196-404C-BBA6-485ECAE1F7B2}" srcOrd="7" destOrd="0" presId="urn:microsoft.com/office/officeart/2005/8/layout/vList5"/>
    <dgm:cxn modelId="{CB6AA758-9786-431A-8961-B492D95AF37C}" type="presParOf" srcId="{494B7872-F067-4909-A838-CCCEB9A176C9}" destId="{DB58EAAF-04CB-4538-91C3-097B89AF5476}" srcOrd="8" destOrd="0" presId="urn:microsoft.com/office/officeart/2005/8/layout/vList5"/>
    <dgm:cxn modelId="{1FF19E92-41B8-4D7F-9BF5-A194DF1A9DB6}" type="presParOf" srcId="{DB58EAAF-04CB-4538-91C3-097B89AF5476}" destId="{2285A76E-D4B1-4FE7-BDB3-BBE0B1596E56}" srcOrd="0" destOrd="0" presId="urn:microsoft.com/office/officeart/2005/8/layout/vList5"/>
    <dgm:cxn modelId="{75207C51-EDF5-434B-90FD-C7CFE3C54E13}" type="presParOf" srcId="{494B7872-F067-4909-A838-CCCEB9A176C9}" destId="{F722EE58-5AE7-4140-833C-D1ED432D2A0E}" srcOrd="9" destOrd="0" presId="urn:microsoft.com/office/officeart/2005/8/layout/vList5"/>
    <dgm:cxn modelId="{EE4AFDF4-5627-4285-89AB-5DC5C5D07F9E}" type="presParOf" srcId="{494B7872-F067-4909-A838-CCCEB9A176C9}" destId="{48017269-731A-4F0D-84C3-CDB5FE9378DB}" srcOrd="10" destOrd="0" presId="urn:microsoft.com/office/officeart/2005/8/layout/vList5"/>
    <dgm:cxn modelId="{612A6C68-CB5A-4125-9B78-C3FF26EBA913}" type="presParOf" srcId="{48017269-731A-4F0D-84C3-CDB5FE9378DB}" destId="{82DC1A3B-FFD0-48E5-88F2-DC14B56E4E7D}" srcOrd="0" destOrd="0" presId="urn:microsoft.com/office/officeart/2005/8/layout/vList5"/>
    <dgm:cxn modelId="{997EF8DF-A1D7-402C-8DA5-DB26E4B95F7B}" type="presParOf" srcId="{494B7872-F067-4909-A838-CCCEB9A176C9}" destId="{07057CBB-D7AF-4937-8F26-7AC0855F3D9B}" srcOrd="11" destOrd="0" presId="urn:microsoft.com/office/officeart/2005/8/layout/vList5"/>
    <dgm:cxn modelId="{DFC2C447-9D9F-482F-AE3D-96B3B4B9DF5A}" type="presParOf" srcId="{494B7872-F067-4909-A838-CCCEB9A176C9}" destId="{D07D8975-80FE-4EF2-B1DE-A8F3F0F4C944}" srcOrd="12" destOrd="0" presId="urn:microsoft.com/office/officeart/2005/8/layout/vList5"/>
    <dgm:cxn modelId="{E57F32D3-5919-4F3D-B695-22C5534525FE}" type="presParOf" srcId="{D07D8975-80FE-4EF2-B1DE-A8F3F0F4C944}" destId="{11C63300-652F-495F-95B5-88B7F87D0FA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21A1FF-7F19-49FC-A113-45055EEA319B}">
      <dsp:nvSpPr>
        <dsp:cNvPr id="0" name=""/>
        <dsp:cNvSpPr/>
      </dsp:nvSpPr>
      <dsp:spPr>
        <a:xfrm>
          <a:off x="3238195" y="321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1. Вступ</a:t>
          </a:r>
          <a:endParaRPr lang="en-US" sz="1800" kern="1200"/>
        </a:p>
      </dsp:txBody>
      <dsp:txXfrm>
        <a:off x="3263370" y="25496"/>
        <a:ext cx="3592620" cy="465363"/>
      </dsp:txXfrm>
    </dsp:sp>
    <dsp:sp modelId="{6C2E4E69-2CEF-482A-ACC5-221573E57D45}">
      <dsp:nvSpPr>
        <dsp:cNvPr id="0" name=""/>
        <dsp:cNvSpPr/>
      </dsp:nvSpPr>
      <dsp:spPr>
        <a:xfrm>
          <a:off x="3238195" y="541821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2. Основна частина:</a:t>
          </a:r>
          <a:endParaRPr lang="en-US" sz="1800" kern="1200"/>
        </a:p>
      </dsp:txBody>
      <dsp:txXfrm>
        <a:off x="3263370" y="566996"/>
        <a:ext cx="3592620" cy="465363"/>
      </dsp:txXfrm>
    </dsp:sp>
    <dsp:sp modelId="{55741BD3-6773-4636-A10B-11ADBCB64305}">
      <dsp:nvSpPr>
        <dsp:cNvPr id="0" name=""/>
        <dsp:cNvSpPr/>
      </dsp:nvSpPr>
      <dsp:spPr>
        <a:xfrm>
          <a:off x="3238195" y="1083320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2.1. Основні способи заробітку </a:t>
          </a:r>
          <a:endParaRPr lang="en-US" sz="1800" kern="1200"/>
        </a:p>
      </dsp:txBody>
      <dsp:txXfrm>
        <a:off x="3263370" y="1108495"/>
        <a:ext cx="3592620" cy="465363"/>
      </dsp:txXfrm>
    </dsp:sp>
    <dsp:sp modelId="{B5BF0012-4341-4702-A01D-DDBEA04AB755}">
      <dsp:nvSpPr>
        <dsp:cNvPr id="0" name=""/>
        <dsp:cNvSpPr/>
      </dsp:nvSpPr>
      <dsp:spPr>
        <a:xfrm>
          <a:off x="3238195" y="1624820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2.2. Алгоритми реалізації</a:t>
          </a:r>
          <a:endParaRPr lang="en-US" sz="1800" kern="1200"/>
        </a:p>
      </dsp:txBody>
      <dsp:txXfrm>
        <a:off x="3263370" y="1649995"/>
        <a:ext cx="3592620" cy="465363"/>
      </dsp:txXfrm>
    </dsp:sp>
    <dsp:sp modelId="{2285A76E-D4B1-4FE7-BDB3-BBE0B1596E56}">
      <dsp:nvSpPr>
        <dsp:cNvPr id="0" name=""/>
        <dsp:cNvSpPr/>
      </dsp:nvSpPr>
      <dsp:spPr>
        <a:xfrm>
          <a:off x="3238195" y="2166320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2.3. Як заощаджувати під час кризи</a:t>
          </a:r>
          <a:endParaRPr lang="en-US" sz="1800" kern="1200"/>
        </a:p>
      </dsp:txBody>
      <dsp:txXfrm>
        <a:off x="3263370" y="2191495"/>
        <a:ext cx="3592620" cy="465363"/>
      </dsp:txXfrm>
    </dsp:sp>
    <dsp:sp modelId="{82DC1A3B-FFD0-48E5-88F2-DC14B56E4E7D}">
      <dsp:nvSpPr>
        <dsp:cNvPr id="0" name=""/>
        <dsp:cNvSpPr/>
      </dsp:nvSpPr>
      <dsp:spPr>
        <a:xfrm>
          <a:off x="3238195" y="2707819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3. Висновки</a:t>
          </a:r>
          <a:endParaRPr lang="en-US" sz="1800" kern="1200"/>
        </a:p>
      </dsp:txBody>
      <dsp:txXfrm>
        <a:off x="3263370" y="2732994"/>
        <a:ext cx="3592620" cy="465363"/>
      </dsp:txXfrm>
    </dsp:sp>
    <dsp:sp modelId="{11C63300-652F-495F-95B5-88B7F87D0FA4}">
      <dsp:nvSpPr>
        <dsp:cNvPr id="0" name=""/>
        <dsp:cNvSpPr/>
      </dsp:nvSpPr>
      <dsp:spPr>
        <a:xfrm>
          <a:off x="3238195" y="3249319"/>
          <a:ext cx="3642970" cy="515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4. Використані джерела </a:t>
          </a:r>
          <a:endParaRPr lang="en-US" sz="1800" kern="1200"/>
        </a:p>
      </dsp:txBody>
      <dsp:txXfrm>
        <a:off x="3263370" y="3274494"/>
        <a:ext cx="3592620" cy="465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6134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777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221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039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8567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603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828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936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907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527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201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1754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biznes.in.ua/yak-zarobyty-v-umovakh-karantynu-idei-biznesu-v-kryzu-covid-19/" TargetMode="External"/><Relationship Id="rId2" Type="http://schemas.openxmlformats.org/officeDocument/2006/relationships/hyperlink" Target="https://biz.ligazakon.net/ua/analitycs/194692_yak-zaroblyati-pd-chas-krizi-algoritm-dy-na-nayblizhchiy-cha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ukrinform.ua/rubric-society/2906511-vcimosa-zaosadzuvati-na-unitazi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FBDCECDC-EEE3-4128-AA5E-82A8C08796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4260EDE0-989C-4E16-AF94-F652294D82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1F3985C0-E548-44D2-B30E-F3E42DADE1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07" y="0"/>
            <a:ext cx="12188952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ru-RU" sz="7400">
                <a:solidFill>
                  <a:srgbClr val="FFFFFF"/>
                </a:solidFill>
                <a:latin typeface="Times New Roman"/>
                <a:cs typeface="Times New Roman"/>
              </a:rPr>
              <a:t>Як заробляти та защаджувати в умовах карантинних обмежень 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165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EB4D2E-BC1D-4C8A-BDE1-25B805048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525" y="732301"/>
            <a:ext cx="10058400" cy="875664"/>
          </a:xfrm>
        </p:spPr>
        <p:txBody>
          <a:bodyPr/>
          <a:lstStyle/>
          <a:p>
            <a:r>
              <a:rPr lang="ru-RU" dirty="0" err="1">
                <a:highlight>
                  <a:srgbClr val="00FFFF"/>
                </a:highlight>
                <a:latin typeface="Times New Roman"/>
                <a:cs typeface="Calibri Light"/>
              </a:rPr>
              <a:t>Висновки</a:t>
            </a:r>
            <a:r>
              <a:rPr lang="ru-RU" dirty="0">
                <a:highlight>
                  <a:srgbClr val="00FFFF"/>
                </a:highlight>
                <a:latin typeface="Times New Roman"/>
                <a:cs typeface="Calibri Light"/>
              </a:rPr>
              <a:t>:</a:t>
            </a: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8FA32C-E023-4274-B2C7-A0F2E75D0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ru-RU" sz="2400" dirty="0">
                <a:latin typeface="Times New Roman"/>
                <a:ea typeface="+mn-lt"/>
                <a:cs typeface="+mn-lt"/>
              </a:rPr>
              <a:t>• Криза -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це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природньо</a:t>
            </a:r>
            <a:r>
              <a:rPr lang="ru-RU" sz="2400" dirty="0">
                <a:latin typeface="Times New Roman"/>
                <a:ea typeface="+mn-lt"/>
                <a:cs typeface="+mn-lt"/>
              </a:rPr>
              <a:t>.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Економіка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змінює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напрямок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руху.</a:t>
            </a:r>
            <a:endParaRPr lang="ru-RU" sz="2400">
              <a:latin typeface="Times New Roman"/>
              <a:cs typeface="Calibri" panose="020F0502020204030204"/>
            </a:endParaRPr>
          </a:p>
          <a:p>
            <a:r>
              <a:rPr lang="ru-RU" sz="2400" dirty="0">
                <a:latin typeface="Times New Roman"/>
                <a:ea typeface="+mn-lt"/>
                <a:cs typeface="+mn-lt"/>
              </a:rPr>
              <a:t>• Як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заробити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?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Знайти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нову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проблему і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вирішити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її</a:t>
            </a:r>
            <a:r>
              <a:rPr lang="ru-RU" sz="2400" dirty="0">
                <a:latin typeface="Times New Roman"/>
                <a:ea typeface="+mn-lt"/>
                <a:cs typeface="+mn-lt"/>
              </a:rPr>
              <a:t>.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>
                <a:latin typeface="Times New Roman"/>
                <a:ea typeface="+mn-lt"/>
                <a:cs typeface="+mn-lt"/>
              </a:rPr>
              <a:t>•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Запропонувати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це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рішення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тим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хто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ще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не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впорався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з проблемою.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>
                <a:latin typeface="Times New Roman"/>
                <a:ea typeface="+mn-lt"/>
                <a:cs typeface="+mn-lt"/>
              </a:rPr>
              <a:t>•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Гроші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бізнесу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і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гроші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співробітника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будь-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якої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компанії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-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це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гроші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за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вирішення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проблем.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>
                <a:latin typeface="Times New Roman"/>
                <a:ea typeface="+mn-lt"/>
                <a:cs typeface="+mn-lt"/>
              </a:rPr>
              <a:t>• Як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тільки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вирішили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чиюсь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проблему,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потрібно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запитати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чи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є у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цієї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людини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знайомі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з такою ж проблемою</a:t>
            </a:r>
            <a:endParaRPr lang="ru-RU" sz="2400">
              <a:latin typeface="Times New Roman"/>
              <a:cs typeface="Times New Roman"/>
            </a:endParaRPr>
          </a:p>
          <a:p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2640208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7DD0F39-7F17-469E-BDCB-2D4C971B6CC0}"/>
              </a:ext>
            </a:extLst>
          </p:cNvPr>
          <p:cNvSpPr txBox="1"/>
          <p:nvPr/>
        </p:nvSpPr>
        <p:spPr>
          <a:xfrm>
            <a:off x="598098" y="583720"/>
            <a:ext cx="11484633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dirty="0" err="1">
                <a:highlight>
                  <a:srgbClr val="00FFFF"/>
                </a:highlight>
                <a:latin typeface="Times New Roman"/>
                <a:cs typeface="Times New Roman"/>
              </a:rPr>
              <a:t>Використані</a:t>
            </a:r>
            <a:r>
              <a:rPr lang="en-US" sz="4800" dirty="0">
                <a:highlight>
                  <a:srgbClr val="00FFFF"/>
                </a:highlight>
                <a:latin typeface="Times New Roman"/>
                <a:cs typeface="Times New Roman"/>
              </a:rPr>
              <a:t> </a:t>
            </a:r>
            <a:r>
              <a:rPr lang="en-US" sz="4800" dirty="0" err="1">
                <a:highlight>
                  <a:srgbClr val="00FFFF"/>
                </a:highlight>
                <a:latin typeface="Times New Roman"/>
                <a:cs typeface="Times New Roman"/>
              </a:rPr>
              <a:t>джерела</a:t>
            </a:r>
            <a:r>
              <a:rPr lang="en-US" sz="4800" dirty="0">
                <a:highlight>
                  <a:srgbClr val="00FFFF"/>
                </a:highlight>
                <a:latin typeface="Times New Roman"/>
                <a:cs typeface="Times New Roman"/>
              </a:rPr>
              <a:t>:</a:t>
            </a:r>
          </a:p>
          <a:p>
            <a:endParaRPr lang="en-US" sz="4800" dirty="0">
              <a:highlight>
                <a:srgbClr val="00FFFF"/>
              </a:highlight>
              <a:latin typeface="Times New Roman"/>
              <a:ea typeface="+mn-lt"/>
              <a:cs typeface="Times New Roman"/>
            </a:endParaRPr>
          </a:p>
          <a:p>
            <a:pPr marL="457200" indent="-457200">
              <a:buFont typeface="Wingdings"/>
              <a:buChar char="v"/>
            </a:pPr>
            <a:r>
              <a:rPr lang="en-US" sz="2800" dirty="0">
                <a:latin typeface="Times New Roman"/>
                <a:ea typeface="+mn-lt"/>
                <a:cs typeface="+mn-lt"/>
                <a:hlinkClick r:id="rId2"/>
              </a:rPr>
              <a:t>  https://biz.ligazakon.net/ua/analitycs/194692_yak-zaroblyati-pd-chas-krizi-algoritm-dy-na-nayblizhchiy-chas</a:t>
            </a:r>
            <a:r>
              <a:rPr lang="en-US" sz="2800" dirty="0">
                <a:latin typeface="Times New Roman"/>
                <a:ea typeface="+mn-lt"/>
                <a:cs typeface="+mn-lt"/>
              </a:rPr>
              <a:t> </a:t>
            </a:r>
            <a:endParaRPr lang="en-US" sz="2800" dirty="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v"/>
            </a:pPr>
            <a:r>
              <a:rPr lang="en-US" sz="2800" dirty="0">
                <a:latin typeface="Times New Roman"/>
                <a:ea typeface="+mn-lt"/>
                <a:cs typeface="+mn-lt"/>
                <a:hlinkClick r:id="rId3"/>
              </a:rPr>
              <a:t>   https://homebiznes.in.ua/yak-zarobyty-v-umovakh-karantynu-idei-biznesu-v-kryzu-covid-19/</a:t>
            </a:r>
            <a:endParaRPr lang="en-US" sz="2800" dirty="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v"/>
            </a:pPr>
            <a:r>
              <a:rPr lang="en-US" sz="2800" dirty="0">
                <a:ea typeface="+mn-lt"/>
                <a:cs typeface="+mn-lt"/>
                <a:hlinkClick r:id="rId4"/>
              </a:rPr>
              <a:t>  https://www.ukrinform.ua/rubric-society/2906511-vcimosa-zaosadzuvati-na-unitazi.html</a:t>
            </a:r>
            <a:endParaRPr lang="en-US" dirty="0">
              <a:cs typeface="Calibri" panose="020F0502020204030204"/>
            </a:endParaRPr>
          </a:p>
          <a:p>
            <a:endParaRPr lang="en-US" sz="2800" dirty="0">
              <a:latin typeface="Times New Roman"/>
              <a:cs typeface="Calibri"/>
            </a:endParaRPr>
          </a:p>
          <a:p>
            <a:endParaRPr lang="en-US" sz="2800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497501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3E00694-E403-4987-8634-15F6D8E4C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AEEA50-6854-4BEB-91A0-18C19FB36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844374"/>
            <a:ext cx="10058400" cy="1188995"/>
          </a:xfrm>
        </p:spPr>
        <p:txBody>
          <a:bodyPr anchor="ctr">
            <a:normAutofit/>
          </a:bodyPr>
          <a:lstStyle/>
          <a:p>
            <a:pPr algn="ctr"/>
            <a:r>
              <a:rPr lang="ru-RU">
                <a:cs typeface="Calibri Light"/>
              </a:rPr>
              <a:t>                  </a:t>
            </a:r>
            <a:r>
              <a:rPr lang="ru-RU" err="1">
                <a:latin typeface="Times New Roman"/>
                <a:cs typeface="Calibri Light"/>
              </a:rPr>
              <a:t>Зміст</a:t>
            </a:r>
            <a:r>
              <a:rPr lang="ru-RU">
                <a:latin typeface="Times New Roman"/>
                <a:cs typeface="Calibri Light"/>
              </a:rPr>
              <a:t> </a:t>
            </a:r>
          </a:p>
        </p:txBody>
      </p:sp>
      <p:graphicFrame>
        <p:nvGraphicFramePr>
          <p:cNvPr id="9" name="Объект 2">
            <a:extLst>
              <a:ext uri="{FF2B5EF4-FFF2-40B4-BE49-F238E27FC236}">
                <a16:creationId xmlns:a16="http://schemas.microsoft.com/office/drawing/2014/main" xmlns="" id="{7CCF46A1-08F0-4DA6-97FF-19E23A6A5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84370374"/>
              </p:ext>
            </p:extLst>
          </p:nvPr>
        </p:nvGraphicFramePr>
        <p:xfrm>
          <a:off x="1036319" y="680936"/>
          <a:ext cx="10119362" cy="376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524919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52C0B2E1-0268-42EC-ABD3-94F81A05B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7D2256B4-48EA-40FC-BBC0-AA1EE6E008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3D44BCCA-102D-4A9D-B1E4-2450CAF0B0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xmlns="" id="{FBDCECDC-EEE3-4128-AA5E-82A8C08796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4260EDE0-989C-4E16-AF94-F652294D82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1F3985C0-E548-44D2-B30E-F3E42DADE1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07" y="0"/>
            <a:ext cx="12188952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766EA7-083E-40E2-81D2-A16C97EDE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endParaRPr lang="en-US" sz="200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FFFFFF"/>
                </a:solidFill>
                <a:latin typeface="Times New Roman"/>
                <a:cs typeface="Times New Roman"/>
              </a:rPr>
              <a:t> 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2020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рік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став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не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найкращим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старту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біснесу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Пандемія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коронавірусу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добре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вдарила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багатьох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традиційних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галузях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вибір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сфер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початку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бізнесу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обмежився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а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ризики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прогоріти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зросли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Проте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карантинні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обмеження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та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нова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реальність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створили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можливості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бізнесу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передовсім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в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області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інформаційних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і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нових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виробничих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технологій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нас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як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підприємців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в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перспективі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тих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хто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шукає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ідеї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відкриття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власного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бізнесу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найбільш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цікавими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сьогодні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будуть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найменш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ризиковані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заняття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з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точки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зору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вкладень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Це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види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заробітку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з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дому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де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можна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працювати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без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співробітників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і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орендованого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приміщення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види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бізнесу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з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мінімальними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вкладеннями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або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напрямки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які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найбільш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запотребувані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або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найменш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вразливі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в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періоди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криз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і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пандемій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подібних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до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коронавірусної</a:t>
            </a:r>
            <a:r>
              <a:rPr lang="en-US" sz="24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lang="en-US" sz="240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endParaRPr lang="en-US" sz="2400" dirty="0">
              <a:solidFill>
                <a:srgbClr val="FFFFFF"/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53413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0995A51-88B0-45B8-B785-C744BFF4ACDF}"/>
              </a:ext>
            </a:extLst>
          </p:cNvPr>
          <p:cNvSpPr txBox="1"/>
          <p:nvPr/>
        </p:nvSpPr>
        <p:spPr>
          <a:xfrm>
            <a:off x="741872" y="928777"/>
            <a:ext cx="10391953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u="sng" dirty="0" err="1">
                <a:highlight>
                  <a:srgbClr val="00FFFF"/>
                </a:highlight>
                <a:latin typeface="Times New Roman"/>
                <a:cs typeface="Calibri"/>
              </a:rPr>
              <a:t>Основні</a:t>
            </a:r>
            <a:r>
              <a:rPr lang="en-US" sz="2800" u="sng" dirty="0">
                <a:highlight>
                  <a:srgbClr val="00FFFF"/>
                </a:highlight>
                <a:latin typeface="Times New Roman"/>
                <a:cs typeface="Calibri"/>
              </a:rPr>
              <a:t> </a:t>
            </a:r>
            <a:r>
              <a:rPr lang="en-US" sz="2800" u="sng" dirty="0" err="1">
                <a:highlight>
                  <a:srgbClr val="00FFFF"/>
                </a:highlight>
                <a:latin typeface="Times New Roman"/>
                <a:cs typeface="Calibri"/>
              </a:rPr>
              <a:t>способи</a:t>
            </a:r>
            <a:r>
              <a:rPr lang="en-US" sz="2800" u="sng" dirty="0">
                <a:highlight>
                  <a:srgbClr val="00FFFF"/>
                </a:highlight>
                <a:latin typeface="Times New Roman"/>
                <a:cs typeface="Calibri"/>
              </a:rPr>
              <a:t> </a:t>
            </a:r>
            <a:r>
              <a:rPr lang="en-US" sz="2800" u="sng" dirty="0" err="1">
                <a:highlight>
                  <a:srgbClr val="00FFFF"/>
                </a:highlight>
                <a:latin typeface="Times New Roman"/>
                <a:cs typeface="Calibri"/>
              </a:rPr>
              <a:t>заробітку</a:t>
            </a:r>
            <a:r>
              <a:rPr lang="en-US" sz="2800" u="sng" dirty="0">
                <a:highlight>
                  <a:srgbClr val="00FFFF"/>
                </a:highlight>
                <a:latin typeface="Times New Roman"/>
                <a:cs typeface="Calibri"/>
              </a:rPr>
              <a:t> </a:t>
            </a:r>
            <a:r>
              <a:rPr lang="en-US" sz="2800" u="sng" dirty="0" err="1">
                <a:highlight>
                  <a:srgbClr val="00FFFF"/>
                </a:highlight>
                <a:latin typeface="Times New Roman"/>
                <a:cs typeface="Calibri"/>
              </a:rPr>
              <a:t>під</a:t>
            </a:r>
            <a:r>
              <a:rPr lang="en-US" sz="2800" u="sng" dirty="0">
                <a:highlight>
                  <a:srgbClr val="00FFFF"/>
                </a:highlight>
                <a:latin typeface="Times New Roman"/>
                <a:cs typeface="Calibri"/>
              </a:rPr>
              <a:t> </a:t>
            </a:r>
            <a:r>
              <a:rPr lang="en-US" sz="2800" u="sng" dirty="0" err="1">
                <a:highlight>
                  <a:srgbClr val="00FFFF"/>
                </a:highlight>
                <a:latin typeface="Times New Roman"/>
                <a:cs typeface="Calibri"/>
              </a:rPr>
              <a:t>час</a:t>
            </a:r>
            <a:r>
              <a:rPr lang="en-US" sz="2800" u="sng" dirty="0">
                <a:highlight>
                  <a:srgbClr val="00FFFF"/>
                </a:highlight>
                <a:latin typeface="Times New Roman"/>
                <a:cs typeface="Calibri"/>
              </a:rPr>
              <a:t> </a:t>
            </a:r>
            <a:r>
              <a:rPr lang="en-US" sz="2800" u="sng" dirty="0" err="1">
                <a:highlight>
                  <a:srgbClr val="00FFFF"/>
                </a:highlight>
                <a:latin typeface="Times New Roman"/>
                <a:cs typeface="Calibri"/>
              </a:rPr>
              <a:t>кризи</a:t>
            </a:r>
            <a:r>
              <a:rPr lang="en-US" sz="2800" u="sng" dirty="0">
                <a:highlight>
                  <a:srgbClr val="00FFFF"/>
                </a:highlight>
                <a:latin typeface="Times New Roman"/>
                <a:cs typeface="Calibri"/>
              </a:rPr>
              <a:t>:</a:t>
            </a:r>
          </a:p>
          <a:p>
            <a:r>
              <a:rPr lang="en-US" sz="2800" dirty="0">
                <a:latin typeface="Times New Roman"/>
                <a:cs typeface="Calibri"/>
              </a:rPr>
              <a:t>      </a:t>
            </a:r>
            <a:r>
              <a:rPr lang="en-US" sz="2800" dirty="0">
                <a:solidFill>
                  <a:srgbClr val="7030A0"/>
                </a:solidFill>
                <a:latin typeface="Times New Roman"/>
                <a:cs typeface="Calibri"/>
              </a:rPr>
              <a:t>1.</a:t>
            </a:r>
            <a:r>
              <a:rPr lang="en-US" sz="2800" dirty="0">
                <a:latin typeface="Times New Roman"/>
                <a:cs typeface="Calibri"/>
              </a:rPr>
              <a:t> 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Купити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активи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що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подешевшали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особливо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у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тих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хто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з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якихось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причин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не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може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виконувати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свої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зобов’язання</a:t>
            </a:r>
            <a:r>
              <a:rPr lang="en-US" sz="2800" dirty="0">
                <a:latin typeface="Times New Roman"/>
                <a:ea typeface="+mn-lt"/>
                <a:cs typeface="+mn-lt"/>
              </a:rPr>
              <a:t>.</a:t>
            </a:r>
            <a:endParaRPr lang="en-US" sz="2800">
              <a:latin typeface="Times New Roman"/>
              <a:cs typeface="Calibri"/>
            </a:endParaRP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     </a:t>
            </a:r>
            <a:r>
              <a:rPr lang="en-US" sz="2800" dirty="0">
                <a:solidFill>
                  <a:srgbClr val="7030A0"/>
                </a:solidFill>
                <a:latin typeface="Times New Roman"/>
                <a:ea typeface="+mn-lt"/>
                <a:cs typeface="+mn-lt"/>
              </a:rPr>
              <a:t> 2.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Знайти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нове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рішення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існуючому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ресурсу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що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простоює</a:t>
            </a:r>
            <a:r>
              <a:rPr lang="en-US" sz="2800" dirty="0">
                <a:latin typeface="Times New Roman"/>
                <a:ea typeface="+mn-lt"/>
                <a:cs typeface="+mn-lt"/>
              </a:rPr>
              <a:t>.</a:t>
            </a:r>
            <a:endParaRPr lang="en-US">
              <a:latin typeface="Times New Roman"/>
              <a:cs typeface="Times New Roman"/>
            </a:endParaRP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      </a:t>
            </a:r>
            <a:r>
              <a:rPr lang="en-US" sz="2800" dirty="0">
                <a:solidFill>
                  <a:srgbClr val="7030A0"/>
                </a:solidFill>
                <a:latin typeface="Times New Roman"/>
                <a:ea typeface="+mn-lt"/>
                <a:cs typeface="+mn-lt"/>
              </a:rPr>
              <a:t>3.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Знаходити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і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купувати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/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продавати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те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що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стало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користуватися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попитом</a:t>
            </a:r>
            <a:r>
              <a:rPr lang="en-US" sz="2800" dirty="0">
                <a:latin typeface="Times New Roman"/>
                <a:ea typeface="+mn-lt"/>
                <a:cs typeface="+mn-lt"/>
              </a:rPr>
              <a:t>.</a:t>
            </a:r>
            <a:endParaRPr lang="en-US">
              <a:latin typeface="Times New Roman"/>
              <a:cs typeface="Times New Roman"/>
            </a:endParaRP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    </a:t>
            </a:r>
            <a:r>
              <a:rPr lang="en-US" sz="2800" dirty="0">
                <a:solidFill>
                  <a:srgbClr val="7030A0"/>
                </a:solidFill>
                <a:latin typeface="Times New Roman"/>
                <a:ea typeface="+mn-lt"/>
                <a:cs typeface="+mn-lt"/>
              </a:rPr>
              <a:t>  4.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Створити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(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або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мати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заздалегідь</a:t>
            </a:r>
            <a:r>
              <a:rPr lang="en-US" sz="2800" dirty="0">
                <a:latin typeface="Times New Roman"/>
                <a:ea typeface="+mn-lt"/>
                <a:cs typeface="+mn-lt"/>
              </a:rPr>
              <a:t>)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запас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міцності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щоб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почекати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коли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у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конкурентів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він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закінчиться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і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забрати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їхню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частину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бізнесу</a:t>
            </a:r>
            <a:r>
              <a:rPr lang="en-US" sz="2800" dirty="0">
                <a:latin typeface="Times New Roman"/>
                <a:ea typeface="+mn-lt"/>
                <a:cs typeface="+mn-lt"/>
              </a:rPr>
              <a:t>.</a:t>
            </a: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     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Але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суть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як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завжди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не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в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способах</a:t>
            </a:r>
            <a:r>
              <a:rPr lang="en-US" sz="2800" dirty="0">
                <a:latin typeface="Times New Roman"/>
                <a:ea typeface="+mn-lt"/>
                <a:cs typeface="+mn-lt"/>
              </a:rPr>
              <a:t>, а в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алгоритмах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реалізації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та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розумінні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фінансових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причинно-наслідкових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зв'язків</a:t>
            </a:r>
            <a:r>
              <a:rPr lang="en-US" sz="2800" dirty="0">
                <a:latin typeface="Times New Roman"/>
                <a:ea typeface="+mn-lt"/>
                <a:cs typeface="+mn-lt"/>
              </a:rPr>
              <a:t>:</a:t>
            </a:r>
            <a:endParaRPr lang="en-US">
              <a:latin typeface="Times New Roman"/>
              <a:cs typeface="Times New Roman"/>
            </a:endParaRPr>
          </a:p>
          <a:p>
            <a:endParaRPr lang="en-US" sz="2800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070745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xmlns="" id="{13FE9996-7EAC-4679-B37D-C1045F42F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61DF1FE-5CC8-43D2-A76C-93C76EEDE1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E161BEBD-A23C-409E-ABC7-73F9EDC02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CD021E1-FC15-4E8D-B01F-78552E8B50DE}"/>
              </a:ext>
            </a:extLst>
          </p:cNvPr>
          <p:cNvSpPr txBox="1"/>
          <p:nvPr/>
        </p:nvSpPr>
        <p:spPr>
          <a:xfrm>
            <a:off x="4166923" y="2048"/>
            <a:ext cx="8023926" cy="7500885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Крок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№1.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Змиритися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з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тим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,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що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криза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це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-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природньо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  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Зараз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проживаємо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одну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кризу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відразу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три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: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00FF"/>
              </a:highlight>
              <a:latin typeface="Times New Roman"/>
              <a:cs typeface="Times New Roman"/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Медичну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Інформаційну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Економічну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Якщо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говорити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причини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кризи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вона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- в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суті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самої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економіки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З XIX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століття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криза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настає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в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середньому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кожні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10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років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Кожен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раз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коли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стара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система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глобальної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економіки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починає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давати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збій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сама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природа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ринку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змушує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прибрати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старі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неефективні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рішення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і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перерозподілити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попит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Тому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кризи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неминучі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: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економіка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гальмує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змінює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старий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курс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і 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вибирає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нову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траєкторію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руху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  У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той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час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коли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деякі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акції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пробивають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дно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акції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сервісу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відеоконференцій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ZOOM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злітають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вгору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Всього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тиждень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карантину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через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масовий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перехід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дистанційну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роботу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кількість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відвідувань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платформи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зросла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з 10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млн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200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млн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в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день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І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багато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хто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на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цьому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вже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заробив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17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      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04289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3FE9996-7EAC-4679-B37D-C1045F42F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61DF1FE-5CC8-43D2-A76C-93C76EEDE1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E161BEBD-A23C-409E-ABC7-73F9EDC02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9077C39-FCBA-4540-A8F4-4E3B2D59C51A}"/>
              </a:ext>
            </a:extLst>
          </p:cNvPr>
          <p:cNvSpPr txBox="1"/>
          <p:nvPr/>
        </p:nvSpPr>
        <p:spPr>
          <a:xfrm>
            <a:off x="4238809" y="145821"/>
            <a:ext cx="7837020" cy="6609490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Крок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№2.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Зрозуміти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,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за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що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люди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готові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платити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тепер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  <a:highlight>
                <a:srgbClr val="FF00FF"/>
              </a:highlight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   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Карантин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змінює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звичний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спосіб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життя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але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грошові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причинно-наслідкові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зв'язки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залишаються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колишніми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Люди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платять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гроші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вирішення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їх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проблем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з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якими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можуть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або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хочуть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справлятися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самостійно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поїсти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забезпечити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дозвілля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дістатися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з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пункту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А в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пункт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Б і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т.д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 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   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Під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час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кризи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проблем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стає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більше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А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значить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зростає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кількість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можливостей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ці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проблеми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вирішити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і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відповідно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отримати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це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гроші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Тому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чим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раніше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перестати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вперто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триматися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звичні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моделі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роботи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і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взаємодії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тим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швидше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можна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виявити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нові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971002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3FE9996-7EAC-4679-B37D-C1045F42F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61DF1FE-5CC8-43D2-A76C-93C76EEDE1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E161BEBD-A23C-409E-ABC7-73F9EDC02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ED81C59-7EE9-4EED-9263-D422D58EB470}"/>
              </a:ext>
            </a:extLst>
          </p:cNvPr>
          <p:cNvSpPr txBox="1"/>
          <p:nvPr/>
        </p:nvSpPr>
        <p:spPr>
          <a:xfrm>
            <a:off x="4080658" y="145821"/>
            <a:ext cx="8023926" cy="6609490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   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Крок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№3.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Бути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швидше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: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тепер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великі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і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маленькі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компанії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рівні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FF"/>
                </a:highlight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Calibri" panose="020F0502020204030204" pitchFamily="34" charset="0"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00FF"/>
              </a:highlight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Криза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створює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магію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Вона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зрівнює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великий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і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малий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бізнес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А у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такій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боротьбі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великих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і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маленьких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перемагають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швидкі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Calibri" panose="020F0502020204030204" pitchFamily="34" charset="0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 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Маленьким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компаніям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бути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швидкими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простіше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а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великому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бізнесу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складніше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адаптуватися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Занадто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багато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людей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яких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потрібно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перерозподілити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і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процесів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які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потрібно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перебудувати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256551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24885B-445E-4DB2-B02F-38AC4DA01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658" y="286603"/>
            <a:ext cx="10806022" cy="789399"/>
          </a:xfrm>
        </p:spPr>
        <p:txBody>
          <a:bodyPr/>
          <a:lstStyle/>
          <a:p>
            <a:r>
              <a:rPr lang="ru-RU" u="sng" dirty="0">
                <a:highlight>
                  <a:srgbClr val="00FFFF"/>
                </a:highlight>
                <a:latin typeface="Times New Roman"/>
                <a:cs typeface="Calibri Light"/>
              </a:rPr>
              <a:t>Як </a:t>
            </a:r>
            <a:r>
              <a:rPr lang="ru-RU" u="sng" dirty="0" err="1">
                <a:highlight>
                  <a:srgbClr val="00FFFF"/>
                </a:highlight>
                <a:latin typeface="Times New Roman"/>
                <a:cs typeface="Calibri Light"/>
              </a:rPr>
              <a:t>заощадити</a:t>
            </a:r>
            <a:r>
              <a:rPr lang="ru-RU" u="sng" dirty="0">
                <a:highlight>
                  <a:srgbClr val="00FFFF"/>
                </a:highlight>
                <a:latin typeface="Times New Roman"/>
                <a:cs typeface="Calibri Light"/>
              </a:rPr>
              <a:t> на покупках і </a:t>
            </a:r>
            <a:r>
              <a:rPr lang="ru-RU" u="sng" dirty="0" err="1">
                <a:highlight>
                  <a:srgbClr val="00FFFF"/>
                </a:highlight>
                <a:latin typeface="Times New Roman"/>
                <a:cs typeface="Calibri Light"/>
              </a:rPr>
              <a:t>харчуванні</a:t>
            </a:r>
            <a:r>
              <a:rPr lang="ru-RU" u="sng" dirty="0">
                <a:highlight>
                  <a:srgbClr val="00FFFF"/>
                </a:highlight>
                <a:latin typeface="Times New Roman"/>
                <a:cs typeface="Calibri Light"/>
              </a:rPr>
              <a:t>:</a:t>
            </a:r>
            <a:endParaRPr lang="ru-RU" u="sng" dirty="0" err="1">
              <a:highlight>
                <a:srgbClr val="00FFFF"/>
              </a:highlight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804168-9601-471F-916E-298081D8E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129" y="1716339"/>
            <a:ext cx="5915420" cy="4497811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 1.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Вирушаючи</a:t>
            </a:r>
            <a:r>
              <a:rPr lang="ru-RU" dirty="0">
                <a:latin typeface="Times New Roman"/>
                <a:cs typeface="Calibri"/>
              </a:rPr>
              <a:t> в магазин, </a:t>
            </a:r>
            <a:r>
              <a:rPr lang="ru-RU" dirty="0" err="1">
                <a:latin typeface="Times New Roman"/>
                <a:cs typeface="Calibri"/>
              </a:rPr>
              <a:t>ретельно</a:t>
            </a:r>
            <a:r>
              <a:rPr lang="ru-RU" dirty="0">
                <a:latin typeface="Times New Roman"/>
                <a:cs typeface="Calibri"/>
              </a:rPr>
              <a:t> обдумайте, </a:t>
            </a:r>
            <a:r>
              <a:rPr lang="ru-RU" dirty="0" err="1">
                <a:latin typeface="Times New Roman"/>
                <a:cs typeface="Calibri"/>
              </a:rPr>
              <a:t>що</a:t>
            </a:r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 err="1">
                <a:latin typeface="Times New Roman"/>
                <a:cs typeface="Calibri"/>
              </a:rPr>
              <a:t>потрібно</a:t>
            </a:r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 err="1">
                <a:latin typeface="Times New Roman"/>
                <a:cs typeface="Calibri"/>
              </a:rPr>
              <a:t>купити</a:t>
            </a:r>
            <a:r>
              <a:rPr lang="ru-RU" dirty="0">
                <a:latin typeface="Times New Roman"/>
                <a:cs typeface="Calibri"/>
              </a:rPr>
              <a:t>.</a:t>
            </a:r>
            <a:endParaRPr lang="ru-RU">
              <a:latin typeface="Times New Roman"/>
              <a:cs typeface="Calibri" panose="020F0502020204030204"/>
            </a:endParaRPr>
          </a:p>
          <a:p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2.</a:t>
            </a:r>
            <a:r>
              <a:rPr lang="ru-RU" dirty="0">
                <a:latin typeface="Times New Roman"/>
                <a:cs typeface="Calibri"/>
              </a:rPr>
              <a:t> Особливо не </a:t>
            </a:r>
            <a:r>
              <a:rPr lang="ru-RU" dirty="0" err="1">
                <a:latin typeface="Times New Roman"/>
                <a:cs typeface="Calibri"/>
              </a:rPr>
              <a:t>зловживайте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багатокілограмовим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придбанням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продуктів</a:t>
            </a:r>
            <a:r>
              <a:rPr lang="ru-RU" dirty="0">
                <a:latin typeface="Times New Roman"/>
                <a:cs typeface="Calibri"/>
              </a:rPr>
              <a:t>, </a:t>
            </a:r>
            <a:r>
              <a:rPr lang="ru-RU" dirty="0" err="1">
                <a:latin typeface="Times New Roman"/>
                <a:cs typeface="Calibri"/>
              </a:rPr>
              <a:t>що</a:t>
            </a:r>
            <a:r>
              <a:rPr lang="ru-RU" dirty="0">
                <a:latin typeface="Times New Roman"/>
                <a:cs typeface="Calibri"/>
              </a:rPr>
              <a:t> бистро </a:t>
            </a:r>
            <a:r>
              <a:rPr lang="ru-RU" dirty="0" err="1">
                <a:latin typeface="Times New Roman"/>
                <a:cs typeface="Calibri"/>
              </a:rPr>
              <a:t>псуються</a:t>
            </a:r>
            <a:r>
              <a:rPr lang="ru-RU" dirty="0">
                <a:latin typeface="Times New Roman"/>
                <a:cs typeface="Calibri"/>
              </a:rPr>
              <a:t>.</a:t>
            </a:r>
          </a:p>
          <a:p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3.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Складайте</a:t>
            </a:r>
            <a:r>
              <a:rPr lang="ru-RU" dirty="0">
                <a:latin typeface="Times New Roman"/>
                <a:cs typeface="Calibri"/>
              </a:rPr>
              <a:t> меню на </a:t>
            </a:r>
            <a:r>
              <a:rPr lang="ru-RU" dirty="0" err="1">
                <a:latin typeface="Times New Roman"/>
                <a:cs typeface="Calibri"/>
              </a:rPr>
              <a:t>тиждень.Тоді</a:t>
            </a:r>
            <a:r>
              <a:rPr lang="ru-RU" dirty="0">
                <a:latin typeface="Times New Roman"/>
                <a:cs typeface="Calibri"/>
              </a:rPr>
              <a:t> точно </a:t>
            </a:r>
            <a:r>
              <a:rPr lang="ru-RU" dirty="0" err="1">
                <a:latin typeface="Times New Roman"/>
                <a:cs typeface="Calibri"/>
              </a:rPr>
              <a:t>знатимете</a:t>
            </a:r>
            <a:r>
              <a:rPr lang="ru-RU" dirty="0">
                <a:latin typeface="Times New Roman"/>
                <a:cs typeface="Calibri"/>
              </a:rPr>
              <a:t>, як </a:t>
            </a:r>
            <a:r>
              <a:rPr lang="ru-RU" dirty="0" err="1">
                <a:latin typeface="Times New Roman"/>
                <a:cs typeface="Calibri"/>
              </a:rPr>
              <a:t>раціональніше</a:t>
            </a:r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 err="1">
                <a:latin typeface="Times New Roman"/>
                <a:cs typeface="Calibri"/>
              </a:rPr>
              <a:t>розподілити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продукти</a:t>
            </a:r>
            <a:r>
              <a:rPr lang="ru-RU" dirty="0">
                <a:latin typeface="Times New Roman"/>
                <a:cs typeface="Calibri"/>
              </a:rPr>
              <a:t>.</a:t>
            </a:r>
          </a:p>
          <a:p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 4. </a:t>
            </a:r>
            <a:r>
              <a:rPr lang="ru-RU" dirty="0">
                <a:latin typeface="Times New Roman"/>
                <a:cs typeface="Calibri"/>
              </a:rPr>
              <a:t>Не </a:t>
            </a:r>
            <a:r>
              <a:rPr lang="ru-RU" dirty="0" err="1">
                <a:latin typeface="Times New Roman"/>
                <a:cs typeface="Calibri"/>
              </a:rPr>
              <a:t>ходіть</a:t>
            </a:r>
            <a:r>
              <a:rPr lang="ru-RU" dirty="0">
                <a:latin typeface="Times New Roman"/>
                <a:cs typeface="Calibri"/>
              </a:rPr>
              <a:t> по покупки </a:t>
            </a:r>
            <a:r>
              <a:rPr lang="ru-RU" dirty="0" err="1">
                <a:latin typeface="Times New Roman"/>
                <a:cs typeface="Calibri"/>
              </a:rPr>
              <a:t>голодними</a:t>
            </a:r>
            <a:r>
              <a:rPr lang="ru-RU" dirty="0">
                <a:latin typeface="Times New Roman"/>
                <a:cs typeface="Calibri"/>
              </a:rPr>
              <a:t>.</a:t>
            </a:r>
          </a:p>
          <a:p>
            <a:r>
              <a:rPr lang="ru-RU" dirty="0">
                <a:latin typeface="Times New Roman"/>
                <a:cs typeface="Calibri"/>
              </a:rPr>
              <a:t>  </a:t>
            </a:r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5</a:t>
            </a:r>
            <a:r>
              <a:rPr lang="ru-RU" dirty="0">
                <a:latin typeface="Times New Roman"/>
                <a:cs typeface="Calibri"/>
              </a:rPr>
              <a:t>."Тверезо" </a:t>
            </a:r>
            <a:r>
              <a:rPr lang="ru-RU" dirty="0" err="1">
                <a:latin typeface="Times New Roman"/>
                <a:cs typeface="Calibri"/>
              </a:rPr>
              <a:t>оцінюйте</a:t>
            </a:r>
            <a:r>
              <a:rPr lang="ru-RU" dirty="0">
                <a:latin typeface="Times New Roman"/>
                <a:cs typeface="Calibri"/>
              </a:rPr>
              <a:t> потребу у продуктах </a:t>
            </a:r>
            <a:r>
              <a:rPr lang="ru-RU" dirty="0" err="1">
                <a:latin typeface="Times New Roman"/>
                <a:cs typeface="Calibri"/>
              </a:rPr>
              <a:t>тривалого</a:t>
            </a:r>
            <a:r>
              <a:rPr lang="ru-RU" dirty="0">
                <a:latin typeface="Times New Roman"/>
                <a:cs typeface="Calibri"/>
              </a:rPr>
              <a:t> </a:t>
            </a:r>
            <a:r>
              <a:rPr lang="ru-RU" dirty="0" err="1">
                <a:latin typeface="Times New Roman"/>
                <a:cs typeface="Calibri"/>
              </a:rPr>
              <a:t>зберігання</a:t>
            </a:r>
            <a:r>
              <a:rPr lang="ru-RU" dirty="0">
                <a:latin typeface="Times New Roman"/>
                <a:cs typeface="Calibri"/>
              </a:rPr>
              <a:t>.</a:t>
            </a:r>
          </a:p>
          <a:p>
            <a:r>
              <a:rPr lang="ru-RU" dirty="0">
                <a:latin typeface="Times New Roman"/>
                <a:cs typeface="Calibri"/>
              </a:rPr>
              <a:t>  </a:t>
            </a:r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6</a:t>
            </a:r>
            <a:r>
              <a:rPr lang="ru-RU" dirty="0">
                <a:latin typeface="Times New Roman"/>
                <a:cs typeface="Calibri"/>
              </a:rPr>
              <a:t>.</a:t>
            </a:r>
            <a:r>
              <a:rPr lang="ru-RU" dirty="0">
                <a:latin typeface="Times New Roman"/>
                <a:ea typeface="+mn-lt"/>
                <a:cs typeface="+mn-lt"/>
              </a:rPr>
              <a:t> 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Раніше</a:t>
            </a:r>
            <a:r>
              <a:rPr lang="ru-RU" dirty="0">
                <a:latin typeface="Times New Roman"/>
                <a:ea typeface="+mn-lt"/>
                <a:cs typeface="+mn-lt"/>
              </a:rPr>
              <a:t> “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знавці</a:t>
            </a:r>
            <a:r>
              <a:rPr lang="ru-RU" dirty="0">
                <a:latin typeface="Times New Roman"/>
                <a:ea typeface="+mn-lt"/>
                <a:cs typeface="+mn-lt"/>
              </a:rPr>
              <a:t>”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радили</a:t>
            </a:r>
            <a:r>
              <a:rPr lang="ru-RU" dirty="0">
                <a:latin typeface="Times New Roman"/>
                <a:ea typeface="+mn-lt"/>
                <a:cs typeface="+mn-lt"/>
              </a:rPr>
              <a:t> не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брати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із</a:t>
            </a:r>
            <a:r>
              <a:rPr lang="ru-RU" dirty="0">
                <a:latin typeface="Times New Roman"/>
                <a:ea typeface="+mn-lt"/>
                <a:cs typeface="+mn-lt"/>
              </a:rPr>
              <a:t> собою на закупи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кредитну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картку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розраховуючись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готівкою</a:t>
            </a:r>
            <a:r>
              <a:rPr lang="ru-RU" dirty="0">
                <a:latin typeface="Times New Roman"/>
                <a:ea typeface="+mn-lt"/>
                <a:cs typeface="+mn-lt"/>
              </a:rPr>
              <a:t>.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Нині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ця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порада</a:t>
            </a:r>
            <a:r>
              <a:rPr lang="ru-RU" dirty="0">
                <a:latin typeface="Times New Roman"/>
                <a:ea typeface="+mn-lt"/>
                <a:cs typeface="+mn-lt"/>
              </a:rPr>
              <a:t> – </a:t>
            </a:r>
            <a:r>
              <a:rPr lang="ru-RU" dirty="0" err="1">
                <a:latin typeface="Times New Roman"/>
                <a:ea typeface="+mn-lt"/>
                <a:cs typeface="+mn-lt"/>
              </a:rPr>
              <a:t>шкідлива</a:t>
            </a:r>
            <a:r>
              <a:rPr lang="ru-RU" dirty="0">
                <a:latin typeface="Times New Roman"/>
                <a:ea typeface="+mn-lt"/>
                <a:cs typeface="+mn-lt"/>
              </a:rPr>
              <a:t>!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Паперові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гроші</a:t>
            </a:r>
            <a:r>
              <a:rPr lang="ru-RU" dirty="0">
                <a:latin typeface="Times New Roman"/>
                <a:ea typeface="+mn-lt"/>
                <a:cs typeface="+mn-lt"/>
              </a:rPr>
              <a:t> – один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із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розплідників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коронавірусу</a:t>
            </a:r>
            <a:r>
              <a:rPr lang="ru-RU" dirty="0">
                <a:latin typeface="Times New Roman"/>
                <a:ea typeface="+mn-lt"/>
                <a:cs typeface="+mn-lt"/>
              </a:rPr>
              <a:t>.</a:t>
            </a:r>
            <a:r>
              <a:rPr lang="ru-RU" dirty="0">
                <a:ea typeface="+mn-lt"/>
                <a:cs typeface="+mn-lt"/>
              </a:rPr>
              <a:t> 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D53454E-DF55-4390-BBCA-B9C608C3D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88524" y="1773848"/>
            <a:ext cx="5915420" cy="4555322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7.</a:t>
            </a:r>
            <a:r>
              <a:rPr lang="ru-RU" dirty="0">
                <a:latin typeface="Times New Roman"/>
                <a:cs typeface="Calibri"/>
              </a:rPr>
              <a:t> </a:t>
            </a:r>
            <a:r>
              <a:rPr lang="ru-RU" dirty="0">
                <a:latin typeface="Times New Roman"/>
                <a:ea typeface="+mn-lt"/>
                <a:cs typeface="+mn-lt"/>
              </a:rPr>
              <a:t>Не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забувайте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брати</a:t>
            </a:r>
            <a:r>
              <a:rPr lang="ru-RU" dirty="0">
                <a:latin typeface="Times New Roman"/>
                <a:ea typeface="+mn-lt"/>
                <a:cs typeface="+mn-lt"/>
              </a:rPr>
              <a:t> з собою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дисконтні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картки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торговельних</a:t>
            </a:r>
            <a:r>
              <a:rPr lang="ru-RU" dirty="0">
                <a:latin typeface="Times New Roman"/>
                <a:ea typeface="+mn-lt"/>
                <a:cs typeface="+mn-lt"/>
              </a:rPr>
              <a:t> мереж – </a:t>
            </a:r>
            <a:r>
              <a:rPr lang="ru-RU" dirty="0" err="1">
                <a:latin typeface="Times New Roman"/>
                <a:ea typeface="+mn-lt"/>
                <a:cs typeface="+mn-lt"/>
              </a:rPr>
              <a:t>щоб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заощадити</a:t>
            </a:r>
            <a:r>
              <a:rPr lang="ru-RU" dirty="0">
                <a:latin typeface="Times New Roman"/>
                <a:ea typeface="+mn-lt"/>
                <a:cs typeface="+mn-lt"/>
              </a:rPr>
              <a:t> на продуктах і </a:t>
            </a:r>
            <a:r>
              <a:rPr lang="ru-RU" dirty="0" err="1">
                <a:latin typeface="Times New Roman"/>
                <a:ea typeface="+mn-lt"/>
                <a:cs typeface="+mn-lt"/>
              </a:rPr>
              <a:t>господарських</a:t>
            </a:r>
            <a:r>
              <a:rPr lang="ru-RU" dirty="0">
                <a:latin typeface="Times New Roman"/>
                <a:ea typeface="+mn-lt"/>
                <a:cs typeface="+mn-lt"/>
              </a:rPr>
              <a:t> товарах.</a:t>
            </a:r>
            <a:endParaRPr lang="ru-RU" dirty="0">
              <a:latin typeface="Times New Roman"/>
              <a:cs typeface="Calibri"/>
            </a:endParaRPr>
          </a:p>
          <a:p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8</a:t>
            </a:r>
            <a:r>
              <a:rPr lang="ru-RU" dirty="0">
                <a:latin typeface="Times New Roman"/>
                <a:cs typeface="Calibri"/>
              </a:rPr>
              <a:t>.</a:t>
            </a:r>
            <a:r>
              <a:rPr lang="ru-RU" dirty="0">
                <a:latin typeface="Times New Roman"/>
                <a:ea typeface="+mn-lt"/>
                <a:cs typeface="+mn-lt"/>
              </a:rPr>
              <a:t> Не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використовуйте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напівфабрикати</a:t>
            </a:r>
            <a:r>
              <a:rPr lang="ru-RU" dirty="0">
                <a:latin typeface="Times New Roman"/>
                <a:ea typeface="+mn-lt"/>
                <a:cs typeface="+mn-lt"/>
              </a:rPr>
              <a:t> і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навчіться</a:t>
            </a:r>
            <a:r>
              <a:rPr lang="ru-RU" dirty="0">
                <a:latin typeface="Times New Roman"/>
                <a:ea typeface="+mn-lt"/>
                <a:cs typeface="+mn-lt"/>
              </a:rPr>
              <a:t> (</a:t>
            </a:r>
            <a:r>
              <a:rPr lang="ru-RU" dirty="0" err="1">
                <a:latin typeface="Times New Roman"/>
                <a:ea typeface="+mn-lt"/>
                <a:cs typeface="+mn-lt"/>
              </a:rPr>
              <a:t>хто</a:t>
            </a:r>
            <a:r>
              <a:rPr lang="ru-RU" dirty="0">
                <a:latin typeface="Times New Roman"/>
                <a:ea typeface="+mn-lt"/>
                <a:cs typeface="+mn-lt"/>
              </a:rPr>
              <a:t> не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вміє</a:t>
            </a:r>
            <a:r>
              <a:rPr lang="ru-RU" dirty="0">
                <a:latin typeface="Times New Roman"/>
                <a:ea typeface="+mn-lt"/>
                <a:cs typeface="+mn-lt"/>
              </a:rPr>
              <a:t>) </a:t>
            </a:r>
            <a:r>
              <a:rPr lang="ru-RU" dirty="0" err="1">
                <a:latin typeface="Times New Roman"/>
                <a:ea typeface="+mn-lt"/>
                <a:cs typeface="+mn-lt"/>
              </a:rPr>
              <a:t>готувати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голубці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котлети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пельмені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самостійно</a:t>
            </a:r>
            <a:r>
              <a:rPr lang="ru-RU" dirty="0">
                <a:latin typeface="Times New Roman"/>
                <a:ea typeface="+mn-lt"/>
                <a:cs typeface="+mn-lt"/>
              </a:rPr>
              <a:t>.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Дешевше</a:t>
            </a:r>
            <a:r>
              <a:rPr lang="ru-RU" dirty="0">
                <a:latin typeface="Times New Roman"/>
                <a:ea typeface="+mn-lt"/>
                <a:cs typeface="+mn-lt"/>
              </a:rPr>
              <a:t> й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корисніше</a:t>
            </a:r>
            <a:r>
              <a:rPr lang="ru-RU" dirty="0">
                <a:latin typeface="Times New Roman"/>
                <a:ea typeface="+mn-lt"/>
                <a:cs typeface="+mn-lt"/>
              </a:rPr>
              <a:t>. </a:t>
            </a:r>
            <a:endParaRPr lang="ru-RU" dirty="0">
              <a:latin typeface="Times New Roman"/>
              <a:cs typeface="Calibri"/>
            </a:endParaRPr>
          </a:p>
          <a:p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9</a:t>
            </a:r>
            <a:r>
              <a:rPr lang="ru-RU" dirty="0">
                <a:latin typeface="Times New Roman"/>
                <a:cs typeface="Calibri"/>
              </a:rPr>
              <a:t>.</a:t>
            </a:r>
            <a:r>
              <a:rPr lang="ru-RU" dirty="0">
                <a:latin typeface="Times New Roman"/>
                <a:ea typeface="+mn-lt"/>
                <a:cs typeface="+mn-lt"/>
              </a:rPr>
              <a:t>Йдучи до магазину,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беріть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із</a:t>
            </a:r>
            <a:r>
              <a:rPr lang="ru-RU" dirty="0">
                <a:latin typeface="Times New Roman"/>
                <a:ea typeface="+mn-lt"/>
                <a:cs typeface="+mn-lt"/>
              </a:rPr>
              <a:t> собою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пакети</a:t>
            </a:r>
            <a:r>
              <a:rPr lang="ru-RU" dirty="0">
                <a:latin typeface="Times New Roman"/>
                <a:ea typeface="+mn-lt"/>
                <a:cs typeface="+mn-lt"/>
              </a:rPr>
              <a:t> для покупок, не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купуйте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їх</a:t>
            </a:r>
            <a:r>
              <a:rPr lang="ru-RU" dirty="0">
                <a:latin typeface="Times New Roman"/>
                <a:ea typeface="+mn-lt"/>
                <a:cs typeface="+mn-lt"/>
              </a:rPr>
              <a:t> у </a:t>
            </a:r>
            <a:r>
              <a:rPr lang="ru-RU" dirty="0" err="1">
                <a:latin typeface="Times New Roman"/>
                <a:ea typeface="+mn-lt"/>
                <a:cs typeface="+mn-lt"/>
              </a:rPr>
              <a:t>магазині</a:t>
            </a:r>
            <a:endParaRPr lang="ru-RU" dirty="0" err="1">
              <a:latin typeface="Times New Roman"/>
              <a:cs typeface="Calibri"/>
            </a:endParaRPr>
          </a:p>
          <a:p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10</a:t>
            </a:r>
            <a:r>
              <a:rPr lang="ru-RU" dirty="0">
                <a:latin typeface="Times New Roman"/>
                <a:cs typeface="Calibri"/>
              </a:rPr>
              <a:t>.</a:t>
            </a:r>
            <a:r>
              <a:rPr lang="ru-RU" dirty="0">
                <a:latin typeface="Times New Roman"/>
                <a:ea typeface="+mn-lt"/>
                <a:cs typeface="+mn-lt"/>
              </a:rPr>
              <a:t> 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Вибирайте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товари</a:t>
            </a:r>
            <a:r>
              <a:rPr lang="ru-RU" dirty="0">
                <a:latin typeface="Times New Roman"/>
                <a:ea typeface="+mn-lt"/>
                <a:cs typeface="+mn-lt"/>
              </a:rPr>
              <a:t> з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нижніх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полиць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супермаркетів</a:t>
            </a:r>
            <a:r>
              <a:rPr lang="ru-RU" dirty="0">
                <a:latin typeface="Times New Roman"/>
                <a:ea typeface="+mn-lt"/>
                <a:cs typeface="+mn-lt"/>
              </a:rPr>
              <a:t> і з далеких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кутків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стелажів</a:t>
            </a:r>
            <a:r>
              <a:rPr lang="ru-RU" dirty="0">
                <a:latin typeface="Times New Roman"/>
                <a:ea typeface="+mn-lt"/>
                <a:cs typeface="+mn-lt"/>
              </a:rPr>
              <a:t>.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Перші</a:t>
            </a:r>
            <a:r>
              <a:rPr lang="ru-RU" dirty="0">
                <a:latin typeface="Times New Roman"/>
                <a:ea typeface="+mn-lt"/>
                <a:cs typeface="+mn-lt"/>
              </a:rPr>
              <a:t> –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дешевші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другі</a:t>
            </a:r>
            <a:r>
              <a:rPr lang="ru-RU" dirty="0">
                <a:latin typeface="Times New Roman"/>
                <a:ea typeface="+mn-lt"/>
                <a:cs typeface="+mn-lt"/>
              </a:rPr>
              <a:t> –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свіжіші</a:t>
            </a:r>
            <a:r>
              <a:rPr lang="ru-RU" dirty="0">
                <a:latin typeface="Times New Roman"/>
                <a:ea typeface="+mn-lt"/>
                <a:cs typeface="+mn-lt"/>
              </a:rPr>
              <a:t>.</a:t>
            </a:r>
          </a:p>
          <a:p>
            <a:r>
              <a:rPr lang="ru-RU" dirty="0">
                <a:solidFill>
                  <a:srgbClr val="FF0000"/>
                </a:solidFill>
                <a:latin typeface="Times New Roman"/>
                <a:cs typeface="Calibri"/>
              </a:rPr>
              <a:t>11.</a:t>
            </a:r>
            <a:r>
              <a:rPr lang="ru-RU" dirty="0">
                <a:latin typeface="Times New Roman"/>
                <a:ea typeface="+mn-lt"/>
                <a:cs typeface="+mn-lt"/>
              </a:rPr>
              <a:t>Нинішня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ситуація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допоможе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заощадити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офісним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працівникам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котрі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звикли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обідати</a:t>
            </a:r>
            <a:r>
              <a:rPr lang="ru-RU" dirty="0">
                <a:latin typeface="Times New Roman"/>
                <a:ea typeface="+mn-lt"/>
                <a:cs typeface="+mn-lt"/>
              </a:rPr>
              <a:t> у закладах </a:t>
            </a:r>
            <a:r>
              <a:rPr lang="ru-RU" dirty="0" err="1">
                <a:latin typeface="Times New Roman"/>
                <a:ea typeface="+mn-lt"/>
                <a:cs typeface="+mn-lt"/>
              </a:rPr>
              <a:t>громадського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харчування</a:t>
            </a:r>
            <a:r>
              <a:rPr lang="ru-RU" dirty="0">
                <a:latin typeface="Times New Roman"/>
                <a:ea typeface="+mn-lt"/>
                <a:cs typeface="+mn-lt"/>
              </a:rPr>
              <a:t>. </a:t>
            </a:r>
            <a:endParaRPr lang="ru-RU" dirty="0">
              <a:latin typeface="Times New Roman"/>
              <a:cs typeface="Calibri"/>
            </a:endParaRPr>
          </a:p>
          <a:p>
            <a:endParaRPr lang="ru-RU" dirty="0">
              <a:cs typeface="Calibri"/>
            </a:endParaRPr>
          </a:p>
          <a:p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56092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512E12-F75D-464C-94CA-EFAB9C33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89169"/>
            <a:ext cx="10058400" cy="832531"/>
          </a:xfrm>
        </p:spPr>
        <p:txBody>
          <a:bodyPr/>
          <a:lstStyle/>
          <a:p>
            <a:r>
              <a:rPr lang="ru-RU" dirty="0" err="1">
                <a:highlight>
                  <a:srgbClr val="00FFFF"/>
                </a:highlight>
                <a:latin typeface="Times New Roman"/>
                <a:cs typeface="Calibri Light"/>
              </a:rPr>
              <a:t>Підсумки</a:t>
            </a:r>
            <a:r>
              <a:rPr lang="ru-RU" dirty="0">
                <a:highlight>
                  <a:srgbClr val="00FFFF"/>
                </a:highlight>
                <a:latin typeface="Times New Roman"/>
                <a:cs typeface="Calibri Light"/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FC04BCA-42F7-4941-884E-A1999E874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730715"/>
            <a:ext cx="10058400" cy="4339662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ru-RU" dirty="0">
                <a:latin typeface="Times New Roman"/>
                <a:ea typeface="+mn-lt"/>
                <a:cs typeface="+mn-lt"/>
              </a:rPr>
              <a:t>  Криза не принесла на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ринок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нічого</a:t>
            </a:r>
            <a:r>
              <a:rPr lang="ru-RU" dirty="0">
                <a:latin typeface="Times New Roman"/>
                <a:ea typeface="+mn-lt"/>
                <a:cs typeface="+mn-lt"/>
              </a:rPr>
              <a:t> кардинально нового. Вона просто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прискорила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перехід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світу</a:t>
            </a:r>
            <a:r>
              <a:rPr lang="ru-RU" dirty="0">
                <a:latin typeface="Times New Roman"/>
                <a:ea typeface="+mn-lt"/>
                <a:cs typeface="+mn-lt"/>
              </a:rPr>
              <a:t> з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доінтернетного</a:t>
            </a:r>
            <a:r>
              <a:rPr lang="ru-RU" dirty="0">
                <a:latin typeface="Times New Roman"/>
                <a:ea typeface="+mn-lt"/>
                <a:cs typeface="+mn-lt"/>
              </a:rPr>
              <a:t> формату в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інтернетний</a:t>
            </a:r>
            <a:r>
              <a:rPr lang="ru-RU" dirty="0">
                <a:latin typeface="Times New Roman"/>
                <a:ea typeface="+mn-lt"/>
                <a:cs typeface="+mn-lt"/>
              </a:rPr>
              <a:t>.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Прискорилися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процеси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які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відбувалися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раніше</a:t>
            </a:r>
            <a:r>
              <a:rPr lang="ru-RU" dirty="0">
                <a:latin typeface="Times New Roman"/>
                <a:ea typeface="+mn-lt"/>
                <a:cs typeface="+mn-lt"/>
              </a:rPr>
              <a:t>: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дистанційний</a:t>
            </a:r>
            <a:r>
              <a:rPr lang="ru-RU" dirty="0">
                <a:latin typeface="Times New Roman"/>
                <a:ea typeface="+mn-lt"/>
                <a:cs typeface="+mn-lt"/>
              </a:rPr>
              <a:t> формат покупки /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навчання</a:t>
            </a:r>
            <a:r>
              <a:rPr lang="ru-RU" dirty="0">
                <a:latin typeface="Times New Roman"/>
                <a:ea typeface="+mn-lt"/>
                <a:cs typeface="+mn-lt"/>
              </a:rPr>
              <a:t> /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розваги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оптимізація</a:t>
            </a:r>
            <a:r>
              <a:rPr lang="ru-RU" dirty="0">
                <a:latin typeface="Times New Roman"/>
                <a:ea typeface="+mn-lt"/>
                <a:cs typeface="+mn-lt"/>
              </a:rPr>
              <a:t> та </a:t>
            </a:r>
            <a:r>
              <a:rPr lang="ru-RU" dirty="0" err="1">
                <a:latin typeface="Times New Roman"/>
                <a:ea typeface="+mn-lt"/>
                <a:cs typeface="+mn-lt"/>
              </a:rPr>
              <a:t>автоматизація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операцій</a:t>
            </a:r>
            <a:r>
              <a:rPr lang="ru-RU" dirty="0">
                <a:latin typeface="Times New Roman"/>
                <a:ea typeface="+mn-lt"/>
                <a:cs typeface="+mn-lt"/>
              </a:rPr>
              <a:t>. </a:t>
            </a:r>
            <a:endParaRPr lang="ru-RU">
              <a:latin typeface="Times New Roman"/>
              <a:cs typeface="Calibri" panose="020F0502020204030204"/>
            </a:endParaRP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 </a:t>
            </a:r>
            <a:r>
              <a:rPr lang="ru-RU" dirty="0" err="1">
                <a:latin typeface="Times New Roman"/>
                <a:ea typeface="+mn-lt"/>
                <a:cs typeface="+mn-lt"/>
              </a:rPr>
              <a:t>Хто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ігнорував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відому</a:t>
            </a:r>
            <a:r>
              <a:rPr lang="ru-RU" dirty="0">
                <a:latin typeface="Times New Roman"/>
                <a:ea typeface="+mn-lt"/>
                <a:cs typeface="+mn-lt"/>
              </a:rPr>
              <a:t> цитату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Білла</a:t>
            </a:r>
            <a:r>
              <a:rPr lang="ru-RU" dirty="0">
                <a:latin typeface="Times New Roman"/>
                <a:ea typeface="+mn-lt"/>
                <a:cs typeface="+mn-lt"/>
              </a:rPr>
              <a:t> Гейтса "</a:t>
            </a:r>
            <a:r>
              <a:rPr lang="ru-RU" dirty="0" err="1">
                <a:latin typeface="Times New Roman"/>
                <a:ea typeface="+mn-lt"/>
                <a:cs typeface="+mn-lt"/>
              </a:rPr>
              <a:t>Якщо</a:t>
            </a:r>
            <a:r>
              <a:rPr lang="ru-RU" dirty="0">
                <a:latin typeface="Times New Roman"/>
                <a:ea typeface="+mn-lt"/>
                <a:cs typeface="+mn-lt"/>
              </a:rPr>
              <a:t> вас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немає</a:t>
            </a:r>
            <a:r>
              <a:rPr lang="ru-RU" dirty="0">
                <a:latin typeface="Times New Roman"/>
                <a:ea typeface="+mn-lt"/>
                <a:cs typeface="+mn-lt"/>
              </a:rPr>
              <a:t> в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інтернеті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сьогодні</a:t>
            </a:r>
            <a:r>
              <a:rPr lang="ru-RU" dirty="0">
                <a:latin typeface="Times New Roman"/>
                <a:ea typeface="+mn-lt"/>
                <a:cs typeface="+mn-lt"/>
              </a:rPr>
              <a:t>, завтра вас не буде на ринку", за перший </a:t>
            </a:r>
            <a:r>
              <a:rPr lang="ru-RU" dirty="0" err="1">
                <a:latin typeface="Times New Roman"/>
                <a:ea typeface="+mn-lt"/>
                <a:cs typeface="+mn-lt"/>
              </a:rPr>
              <a:t>тиждень</a:t>
            </a:r>
            <a:r>
              <a:rPr lang="ru-RU" dirty="0">
                <a:latin typeface="Times New Roman"/>
                <a:ea typeface="+mn-lt"/>
                <a:cs typeface="+mn-lt"/>
              </a:rPr>
              <a:t> карантину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залишився</a:t>
            </a:r>
            <a:r>
              <a:rPr lang="ru-RU" dirty="0">
                <a:latin typeface="Times New Roman"/>
                <a:ea typeface="+mn-lt"/>
                <a:cs typeface="+mn-lt"/>
              </a:rPr>
              <a:t> без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бізнесу</a:t>
            </a:r>
            <a:r>
              <a:rPr lang="ru-RU" dirty="0">
                <a:latin typeface="Times New Roman"/>
                <a:ea typeface="+mn-lt"/>
                <a:cs typeface="+mn-lt"/>
              </a:rPr>
              <a:t>. </a:t>
            </a:r>
            <a:r>
              <a:rPr lang="ru-RU" dirty="0" err="1">
                <a:latin typeface="Times New Roman"/>
                <a:ea typeface="+mn-lt"/>
                <a:cs typeface="+mn-lt"/>
              </a:rPr>
              <a:t>Це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реальність</a:t>
            </a:r>
            <a:r>
              <a:rPr lang="ru-RU" dirty="0">
                <a:latin typeface="Times New Roman"/>
                <a:ea typeface="+mn-lt"/>
                <a:cs typeface="+mn-lt"/>
              </a:rPr>
              <a:t>. </a:t>
            </a:r>
            <a:endParaRPr lang="ru-RU"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 В </a:t>
            </a:r>
            <a:r>
              <a:rPr lang="ru-RU" dirty="0" err="1">
                <a:latin typeface="Times New Roman"/>
                <a:ea typeface="+mn-lt"/>
                <a:cs typeface="+mn-lt"/>
              </a:rPr>
              <a:t>умовах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кризи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компанії</a:t>
            </a:r>
            <a:r>
              <a:rPr lang="ru-RU" dirty="0">
                <a:latin typeface="Times New Roman"/>
                <a:ea typeface="+mn-lt"/>
                <a:cs typeface="+mn-lt"/>
              </a:rPr>
              <a:t> не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стануть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боротися</a:t>
            </a:r>
            <a:r>
              <a:rPr lang="ru-RU" dirty="0">
                <a:latin typeface="Times New Roman"/>
                <a:ea typeface="+mn-lt"/>
                <a:cs typeface="+mn-lt"/>
              </a:rPr>
              <a:t> за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безініціативних</a:t>
            </a:r>
            <a:r>
              <a:rPr lang="ru-RU" dirty="0">
                <a:latin typeface="Times New Roman"/>
                <a:ea typeface="+mn-lt"/>
                <a:cs typeface="+mn-lt"/>
              </a:rPr>
              <a:t> і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недостатньо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компетентних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співробітників</a:t>
            </a:r>
            <a:r>
              <a:rPr lang="ru-RU" dirty="0">
                <a:latin typeface="Times New Roman"/>
                <a:ea typeface="+mn-lt"/>
                <a:cs typeface="+mn-lt"/>
              </a:rPr>
              <a:t>. </a:t>
            </a:r>
            <a:r>
              <a:rPr lang="ru-RU" dirty="0" err="1">
                <a:latin typeface="Times New Roman"/>
                <a:ea typeface="+mn-lt"/>
                <a:cs typeface="+mn-lt"/>
              </a:rPr>
              <a:t>Їм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потрібні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ті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хто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допоможе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вийти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бізнесу</a:t>
            </a:r>
            <a:r>
              <a:rPr lang="ru-RU" dirty="0">
                <a:latin typeface="Times New Roman"/>
                <a:ea typeface="+mn-lt"/>
                <a:cs typeface="+mn-lt"/>
              </a:rPr>
              <a:t> на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новий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рівень</a:t>
            </a:r>
            <a:r>
              <a:rPr lang="ru-RU" dirty="0">
                <a:latin typeface="Times New Roman"/>
                <a:ea typeface="+mn-lt"/>
                <a:cs typeface="+mn-lt"/>
              </a:rPr>
              <a:t> і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візьме</a:t>
            </a:r>
            <a:r>
              <a:rPr lang="ru-RU" dirty="0">
                <a:latin typeface="Times New Roman"/>
                <a:ea typeface="+mn-lt"/>
                <a:cs typeface="+mn-lt"/>
              </a:rPr>
              <a:t> на себе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відповідальність</a:t>
            </a:r>
            <a:r>
              <a:rPr lang="ru-RU" dirty="0">
                <a:latin typeface="Times New Roman"/>
                <a:ea typeface="+mn-lt"/>
                <a:cs typeface="+mn-lt"/>
              </a:rPr>
              <a:t> за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свої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рішення</a:t>
            </a:r>
            <a:r>
              <a:rPr lang="ru-RU" dirty="0">
                <a:latin typeface="Times New Roman"/>
                <a:ea typeface="+mn-lt"/>
                <a:cs typeface="+mn-lt"/>
              </a:rPr>
              <a:t>. Для топ-</a:t>
            </a:r>
            <a:r>
              <a:rPr lang="ru-RU" dirty="0" err="1">
                <a:latin typeface="Times New Roman"/>
                <a:ea typeface="+mn-lt"/>
                <a:cs typeface="+mn-lt"/>
              </a:rPr>
              <a:t>менеджерів</a:t>
            </a:r>
            <a:r>
              <a:rPr lang="ru-RU" dirty="0">
                <a:latin typeface="Times New Roman"/>
                <a:ea typeface="+mn-lt"/>
                <a:cs typeface="+mn-lt"/>
              </a:rPr>
              <a:t> - </a:t>
            </a:r>
            <a:r>
              <a:rPr lang="ru-RU" dirty="0" err="1">
                <a:latin typeface="Times New Roman"/>
                <a:ea typeface="+mn-lt"/>
                <a:cs typeface="+mn-lt"/>
              </a:rPr>
              <a:t>це</a:t>
            </a:r>
            <a:r>
              <a:rPr lang="ru-RU" dirty="0">
                <a:latin typeface="Times New Roman"/>
                <a:ea typeface="+mn-lt"/>
                <a:cs typeface="+mn-lt"/>
              </a:rPr>
              <a:t> шанс </a:t>
            </a:r>
            <a:r>
              <a:rPr lang="ru-RU" dirty="0" err="1">
                <a:latin typeface="Times New Roman"/>
                <a:ea typeface="+mn-lt"/>
                <a:cs typeface="+mn-lt"/>
              </a:rPr>
              <a:t>отримати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частку</a:t>
            </a:r>
            <a:r>
              <a:rPr lang="ru-RU" dirty="0">
                <a:latin typeface="Times New Roman"/>
                <a:ea typeface="+mn-lt"/>
                <a:cs typeface="+mn-lt"/>
              </a:rPr>
              <a:t> в </a:t>
            </a:r>
            <a:r>
              <a:rPr lang="ru-RU" dirty="0" err="1">
                <a:latin typeface="Times New Roman"/>
                <a:ea typeface="+mn-lt"/>
                <a:cs typeface="+mn-lt"/>
              </a:rPr>
              <a:t>компанії</a:t>
            </a:r>
            <a:r>
              <a:rPr lang="ru-RU" dirty="0">
                <a:latin typeface="Times New Roman"/>
                <a:ea typeface="+mn-lt"/>
                <a:cs typeface="+mn-lt"/>
              </a:rPr>
              <a:t>.</a:t>
            </a:r>
            <a:endParaRPr lang="ru-RU"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 Чим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раніше</a:t>
            </a:r>
            <a:r>
              <a:rPr lang="ru-RU" dirty="0">
                <a:latin typeface="Times New Roman"/>
                <a:ea typeface="+mn-lt"/>
                <a:cs typeface="+mn-lt"/>
              </a:rPr>
              <a:t> для себе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прийняти</a:t>
            </a:r>
            <a:r>
              <a:rPr lang="ru-RU" dirty="0">
                <a:latin typeface="Times New Roman"/>
                <a:ea typeface="+mn-lt"/>
                <a:cs typeface="+mn-lt"/>
              </a:rPr>
              <a:t> факт, </a:t>
            </a:r>
            <a:r>
              <a:rPr lang="ru-RU" dirty="0" err="1">
                <a:latin typeface="Times New Roman"/>
                <a:ea typeface="+mn-lt"/>
                <a:cs typeface="+mn-lt"/>
              </a:rPr>
              <a:t>що</a:t>
            </a:r>
            <a:r>
              <a:rPr lang="ru-RU" dirty="0">
                <a:latin typeface="Times New Roman"/>
                <a:ea typeface="+mn-lt"/>
                <a:cs typeface="+mn-lt"/>
              </a:rPr>
              <a:t> так, як </a:t>
            </a:r>
            <a:r>
              <a:rPr lang="ru-RU" dirty="0" err="1">
                <a:latin typeface="Times New Roman"/>
                <a:ea typeface="+mn-lt"/>
                <a:cs typeface="+mn-lt"/>
              </a:rPr>
              <a:t>було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вже</a:t>
            </a:r>
            <a:r>
              <a:rPr lang="ru-RU" dirty="0">
                <a:latin typeface="Times New Roman"/>
                <a:ea typeface="+mn-lt"/>
                <a:cs typeface="+mn-lt"/>
              </a:rPr>
              <a:t> не буде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ніколи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тим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швидше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можна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збагнути</a:t>
            </a:r>
            <a:r>
              <a:rPr lang="ru-RU" dirty="0">
                <a:latin typeface="Times New Roman"/>
                <a:ea typeface="+mn-lt"/>
                <a:cs typeface="+mn-lt"/>
              </a:rPr>
              <a:t>, як </a:t>
            </a:r>
            <a:r>
              <a:rPr lang="ru-RU" dirty="0" err="1">
                <a:latin typeface="Times New Roman"/>
                <a:ea typeface="+mn-lt"/>
                <a:cs typeface="+mn-lt"/>
              </a:rPr>
              <a:t>діяти</a:t>
            </a:r>
            <a:r>
              <a:rPr lang="ru-RU" dirty="0">
                <a:latin typeface="Times New Roman"/>
                <a:ea typeface="+mn-lt"/>
                <a:cs typeface="+mn-lt"/>
              </a:rPr>
              <a:t> в </a:t>
            </a:r>
            <a:r>
              <a:rPr lang="ru-RU" dirty="0" err="1">
                <a:latin typeface="Times New Roman"/>
                <a:ea typeface="+mn-lt"/>
                <a:cs typeface="+mn-lt"/>
              </a:rPr>
              <a:t>нових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умовах</a:t>
            </a:r>
            <a:r>
              <a:rPr lang="ru-RU" dirty="0">
                <a:latin typeface="Times New Roman"/>
                <a:ea typeface="+mn-lt"/>
                <a:cs typeface="+mn-lt"/>
              </a:rPr>
              <a:t>. Люди, </a:t>
            </a:r>
            <a:r>
              <a:rPr lang="ru-RU" dirty="0" err="1">
                <a:latin typeface="Times New Roman"/>
                <a:ea typeface="+mn-lt"/>
                <a:cs typeface="+mn-lt"/>
              </a:rPr>
              <a:t>які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знайдуть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зручне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рішення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своїх</a:t>
            </a:r>
            <a:r>
              <a:rPr lang="ru-RU" dirty="0">
                <a:latin typeface="Times New Roman"/>
                <a:ea typeface="+mn-lt"/>
                <a:cs typeface="+mn-lt"/>
              </a:rPr>
              <a:t> проблем в </a:t>
            </a:r>
            <a:r>
              <a:rPr lang="ru-RU" dirty="0" err="1">
                <a:latin typeface="Times New Roman"/>
                <a:ea typeface="+mn-lt"/>
                <a:cs typeface="+mn-lt"/>
              </a:rPr>
              <a:t>інтернеті</a:t>
            </a:r>
            <a:r>
              <a:rPr lang="ru-RU" dirty="0">
                <a:latin typeface="Times New Roman"/>
                <a:ea typeface="+mn-lt"/>
                <a:cs typeface="+mn-lt"/>
              </a:rPr>
              <a:t>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вже</a:t>
            </a:r>
            <a:r>
              <a:rPr lang="ru-RU" dirty="0">
                <a:latin typeface="Times New Roman"/>
                <a:ea typeface="+mn-lt"/>
                <a:cs typeface="+mn-lt"/>
              </a:rPr>
              <a:t> не повернуться до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старих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способів</a:t>
            </a:r>
            <a:r>
              <a:rPr lang="ru-RU" dirty="0">
                <a:latin typeface="Times New Roman"/>
                <a:ea typeface="+mn-lt"/>
                <a:cs typeface="+mn-lt"/>
              </a:rPr>
              <a:t> </a:t>
            </a:r>
            <a:r>
              <a:rPr lang="ru-RU" dirty="0" err="1">
                <a:latin typeface="Times New Roman"/>
                <a:ea typeface="+mn-lt"/>
                <a:cs typeface="+mn-lt"/>
              </a:rPr>
              <a:t>взаємодії</a:t>
            </a:r>
            <a:r>
              <a:rPr lang="ru-RU" dirty="0">
                <a:latin typeface="Times New Roman"/>
                <a:ea typeface="+mn-lt"/>
                <a:cs typeface="+mn-lt"/>
              </a:rPr>
              <a:t>.</a:t>
            </a:r>
            <a:endParaRPr lang="ru-RU">
              <a:latin typeface="Times New Roman"/>
              <a:cs typeface="Times New Roman"/>
            </a:endParaRPr>
          </a:p>
          <a:p>
            <a:endParaRPr lang="ru-RU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890090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Произвольный</PresentationFormat>
  <Paragraphs>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Retrospect</vt:lpstr>
      <vt:lpstr>Як заробляти та защаджувати в умовах карантинних обмежень ?</vt:lpstr>
      <vt:lpstr>                  Зміст </vt:lpstr>
      <vt:lpstr>  2020 рік став не найкращим для старту біснесу. Пандемія коронавірусу добре вдарила по багатьох традиційних галузях, вибір сфер для початку бізнесу обмежився, а ризики прогоріти зросли. Проте карантинні обмеження та нова реальність, створили можливості для бізнесу, передовсім в області інформаційних і нових виробничих технологій. Для нас, як підприємців в перспективі, тих, хто шукає ідеї для відкриття власного бізнесу, найбільш цікавими сьогодні будуть найменш ризиковані заняття з точки зору вкладень. Це види заробітку з дому, де можна працювати без співробітників і орендованого приміщення, види бізнесу з мінімальними вкладеннями, або напрямки, які найбільш запотребувані або найменш вразливі в періоди криз і пандемій, подібних до коронавірусної. </vt:lpstr>
      <vt:lpstr>Слайд 4</vt:lpstr>
      <vt:lpstr>Слайд 5</vt:lpstr>
      <vt:lpstr>Слайд 6</vt:lpstr>
      <vt:lpstr>Слайд 7</vt:lpstr>
      <vt:lpstr>Як заощадити на покупках і харчуванні:</vt:lpstr>
      <vt:lpstr>Підсумки:</vt:lpstr>
      <vt:lpstr>Висновки: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Anna</dc:creator>
  <cp:lastModifiedBy>Anna</cp:lastModifiedBy>
  <cp:revision>523</cp:revision>
  <dcterms:created xsi:type="dcterms:W3CDTF">2020-10-29T08:18:30Z</dcterms:created>
  <dcterms:modified xsi:type="dcterms:W3CDTF">2020-10-29T10:12:02Z</dcterms:modified>
</cp:coreProperties>
</file>